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4"/>
  </p:notesMasterIdLst>
  <p:sldIdLst>
    <p:sldId id="256" r:id="rId2"/>
    <p:sldId id="643" r:id="rId3"/>
    <p:sldId id="621" r:id="rId4"/>
    <p:sldId id="641" r:id="rId5"/>
    <p:sldId id="650" r:id="rId6"/>
    <p:sldId id="622" r:id="rId7"/>
    <p:sldId id="695" r:id="rId8"/>
    <p:sldId id="680" r:id="rId9"/>
    <p:sldId id="683" r:id="rId10"/>
    <p:sldId id="702" r:id="rId11"/>
    <p:sldId id="703" r:id="rId12"/>
    <p:sldId id="682" r:id="rId13"/>
    <p:sldId id="681" r:id="rId14"/>
    <p:sldId id="689" r:id="rId15"/>
    <p:sldId id="690" r:id="rId16"/>
    <p:sldId id="687" r:id="rId17"/>
    <p:sldId id="688" r:id="rId18"/>
    <p:sldId id="696" r:id="rId19"/>
    <p:sldId id="669" r:id="rId20"/>
    <p:sldId id="620" r:id="rId21"/>
    <p:sldId id="671" r:id="rId22"/>
    <p:sldId id="672" r:id="rId23"/>
    <p:sldId id="701" r:id="rId24"/>
    <p:sldId id="700" r:id="rId25"/>
    <p:sldId id="636" r:id="rId26"/>
    <p:sldId id="697" r:id="rId27"/>
    <p:sldId id="631" r:id="rId28"/>
    <p:sldId id="632" r:id="rId29"/>
    <p:sldId id="648" r:id="rId30"/>
    <p:sldId id="660" r:id="rId31"/>
    <p:sldId id="663" r:id="rId32"/>
    <p:sldId id="675" r:id="rId33"/>
    <p:sldId id="664" r:id="rId34"/>
    <p:sldId id="676" r:id="rId35"/>
    <p:sldId id="649" r:id="rId36"/>
    <p:sldId id="665" r:id="rId37"/>
    <p:sldId id="667" r:id="rId38"/>
    <p:sldId id="639" r:id="rId39"/>
    <p:sldId id="674" r:id="rId40"/>
    <p:sldId id="655" r:id="rId41"/>
    <p:sldId id="698" r:id="rId42"/>
    <p:sldId id="523" r:id="rId4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3333FF"/>
    <a:srgbClr val="FFFF99"/>
    <a:srgbClr val="FDDC63"/>
    <a:srgbClr val="FFCC66"/>
    <a:srgbClr val="FFCCFF"/>
    <a:srgbClr val="336600"/>
    <a:srgbClr val="006600"/>
    <a:srgbClr val="666633"/>
    <a:srgbClr val="2373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24" autoAdjust="0"/>
    <p:restoredTop sz="86442"/>
  </p:normalViewPr>
  <p:slideViewPr>
    <p:cSldViewPr snapToGrid="0">
      <p:cViewPr varScale="1">
        <p:scale>
          <a:sx n="68" d="100"/>
          <a:sy n="68" d="100"/>
        </p:scale>
        <p:origin x="1508" y="52"/>
      </p:cViewPr>
      <p:guideLst>
        <p:guide orient="horz" pos="2160"/>
        <p:guide pos="2880"/>
      </p:guideLst>
    </p:cSldViewPr>
  </p:slideViewPr>
  <p:outlineViewPr>
    <p:cViewPr>
      <p:scale>
        <a:sx n="33" d="100"/>
        <a:sy n="33" d="100"/>
      </p:scale>
      <p:origin x="0" y="-8168"/>
    </p:cViewPr>
  </p:outlineViewPr>
  <p:notesTextViewPr>
    <p:cViewPr>
      <p:scale>
        <a:sx n="1" d="1"/>
        <a:sy n="1" d="1"/>
      </p:scale>
      <p:origin x="0" y="0"/>
    </p:cViewPr>
  </p:notesTextViewPr>
  <p:sorterViewPr>
    <p:cViewPr varScale="1">
      <p:scale>
        <a:sx n="100" d="100"/>
        <a:sy n="100" d="100"/>
      </p:scale>
      <p:origin x="0" y="-58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5B88C5-D5BD-4B09-96B7-7479860C371D}" type="doc">
      <dgm:prSet loTypeId="urn:microsoft.com/office/officeart/2005/8/layout/vList2" loCatId="list" qsTypeId="urn:microsoft.com/office/officeart/2005/8/quickstyle/simple5" qsCatId="simple" csTypeId="urn:microsoft.com/office/officeart/2005/8/colors/colorful1#2" csCatId="colorful" phldr="1"/>
      <dgm:spPr/>
      <dgm:t>
        <a:bodyPr/>
        <a:lstStyle/>
        <a:p>
          <a:endParaRPr lang="zh-TW" altLang="en-US"/>
        </a:p>
      </dgm:t>
    </dgm:pt>
    <dgm:pt modelId="{14CB487B-DB15-475D-8F1F-28DB479BD83B}">
      <dgm:prSet phldrT="[文字]"/>
      <dgm:spPr/>
      <dgm:t>
        <a:bodyPr/>
        <a:lstStyle/>
        <a:p>
          <a:r>
            <a:rPr lang="zh-TW" altLang="en-US" dirty="0">
              <a:latin typeface="微軟正黑體" pitchFamily="34" charset="-120"/>
              <a:ea typeface="微軟正黑體" pitchFamily="34" charset="-120"/>
            </a:rPr>
            <a:t>汎宇電商介紹</a:t>
          </a:r>
        </a:p>
      </dgm:t>
    </dgm:pt>
    <dgm:pt modelId="{779EAAEC-87F2-4A9A-AD7C-6FBDCE438BD2}" type="parTrans" cxnId="{53F402FB-1A69-4D7A-B691-AEA5766A48AB}">
      <dgm:prSet/>
      <dgm:spPr/>
      <dgm:t>
        <a:bodyPr/>
        <a:lstStyle/>
        <a:p>
          <a:endParaRPr lang="zh-TW" altLang="en-US">
            <a:latin typeface="微軟正黑體" pitchFamily="34" charset="-120"/>
            <a:ea typeface="微軟正黑體" pitchFamily="34" charset="-120"/>
          </a:endParaRPr>
        </a:p>
      </dgm:t>
    </dgm:pt>
    <dgm:pt modelId="{D7E1EF05-511C-4FF5-A77E-70F15B45990B}" type="sibTrans" cxnId="{53F402FB-1A69-4D7A-B691-AEA5766A48AB}">
      <dgm:prSet/>
      <dgm:spPr/>
      <dgm:t>
        <a:bodyPr/>
        <a:lstStyle/>
        <a:p>
          <a:endParaRPr lang="zh-TW" altLang="en-US">
            <a:latin typeface="微軟正黑體" pitchFamily="34" charset="-120"/>
            <a:ea typeface="微軟正黑體" pitchFamily="34" charset="-120"/>
          </a:endParaRPr>
        </a:p>
      </dgm:t>
    </dgm:pt>
    <dgm:pt modelId="{A4767510-A92E-084A-ADAE-98BBF965A98D}">
      <dgm:prSet/>
      <dgm:spPr/>
      <dgm:t>
        <a:bodyPr/>
        <a:lstStyle/>
        <a:p>
          <a:r>
            <a:rPr lang="en-US" altLang="zh-TW" dirty="0">
              <a:latin typeface="微軟正黑體" pitchFamily="34" charset="-120"/>
              <a:ea typeface="微軟正黑體" pitchFamily="34" charset="-120"/>
            </a:rPr>
            <a:t>Q</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&amp;</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a:t>
          </a:r>
          <a:endParaRPr lang="zh-TW" altLang="en-US" dirty="0"/>
        </a:p>
      </dgm:t>
    </dgm:pt>
    <dgm:pt modelId="{3442173A-A508-E14D-96CE-B3648B964B05}" type="parTrans" cxnId="{926AAE58-EC31-3843-A949-A9A02B288829}">
      <dgm:prSet/>
      <dgm:spPr/>
      <dgm:t>
        <a:bodyPr/>
        <a:lstStyle/>
        <a:p>
          <a:endParaRPr lang="zh-TW" altLang="en-US"/>
        </a:p>
      </dgm:t>
    </dgm:pt>
    <dgm:pt modelId="{5E2BE092-73FE-5A44-A1BD-FEF37D6211A7}" type="sibTrans" cxnId="{926AAE58-EC31-3843-A949-A9A02B288829}">
      <dgm:prSet/>
      <dgm:spPr/>
      <dgm:t>
        <a:bodyPr/>
        <a:lstStyle/>
        <a:p>
          <a:endParaRPr lang="zh-TW" altLang="en-US"/>
        </a:p>
      </dgm:t>
    </dgm:pt>
    <dgm:pt modelId="{9F12313A-579D-AF4D-9BB7-09EFE82B6FFF}">
      <dgm:prSet phldrT="[文字]"/>
      <dgm:spPr/>
      <dgm:t>
        <a:bodyPr/>
        <a:lstStyle/>
        <a:p>
          <a:r>
            <a:rPr lang="zh-TW" altLang="en-US" dirty="0">
              <a:latin typeface="微軟正黑體" pitchFamily="34" charset="-120"/>
              <a:ea typeface="微軟正黑體" pitchFamily="34" charset="-120"/>
            </a:rPr>
            <a:t>汎宇電子發票雲功能</a:t>
          </a:r>
        </a:p>
      </dgm:t>
    </dgm:pt>
    <dgm:pt modelId="{57C331D0-739A-9C42-A219-382D9EF055EE}" type="parTrans" cxnId="{22123602-8916-B541-B3B6-6FC56A80B259}">
      <dgm:prSet/>
      <dgm:spPr/>
      <dgm:t>
        <a:bodyPr/>
        <a:lstStyle/>
        <a:p>
          <a:endParaRPr lang="zh-TW" altLang="en-US"/>
        </a:p>
      </dgm:t>
    </dgm:pt>
    <dgm:pt modelId="{17FDAE62-1EA9-8747-891E-5756DA77E518}" type="sibTrans" cxnId="{22123602-8916-B541-B3B6-6FC56A80B259}">
      <dgm:prSet/>
      <dgm:spPr/>
      <dgm:t>
        <a:bodyPr/>
        <a:lstStyle/>
        <a:p>
          <a:endParaRPr lang="zh-TW" altLang="en-US"/>
        </a:p>
      </dgm:t>
    </dgm:pt>
    <dgm:pt modelId="{3AAD6E06-E9BC-E140-ACC5-B84182FFAAB9}">
      <dgm:prSet phldrT="[文字]"/>
      <dgm:spPr/>
      <dgm:t>
        <a:bodyPr/>
        <a:lstStyle/>
        <a:p>
          <a:r>
            <a:rPr lang="zh-TW" altLang="en-US" dirty="0">
              <a:latin typeface="微軟正黑體" pitchFamily="34" charset="-120"/>
              <a:ea typeface="微軟正黑體" pitchFamily="34" charset="-120"/>
            </a:rPr>
            <a:t>電子發票申請與後續服務說明</a:t>
          </a:r>
        </a:p>
      </dgm:t>
    </dgm:pt>
    <dgm:pt modelId="{AB25BC5A-E009-444A-8EA4-C501B517547C}" type="parTrans" cxnId="{EBD7015D-E38F-4845-B513-1B452C33874D}">
      <dgm:prSet/>
      <dgm:spPr/>
      <dgm:t>
        <a:bodyPr/>
        <a:lstStyle/>
        <a:p>
          <a:endParaRPr lang="zh-TW" altLang="en-US"/>
        </a:p>
      </dgm:t>
    </dgm:pt>
    <dgm:pt modelId="{7129FEA4-B7BF-564C-9AF7-ED51634915CA}" type="sibTrans" cxnId="{EBD7015D-E38F-4845-B513-1B452C33874D}">
      <dgm:prSet/>
      <dgm:spPr/>
      <dgm:t>
        <a:bodyPr/>
        <a:lstStyle/>
        <a:p>
          <a:endParaRPr lang="zh-TW" altLang="en-US"/>
        </a:p>
      </dgm:t>
    </dgm:pt>
    <dgm:pt modelId="{38280E42-AE8F-5C40-8A30-A55CDFBADD28}">
      <dgm:prSet phldrT="[文字]"/>
      <dgm:spPr/>
      <dgm:t>
        <a:bodyPr/>
        <a:lstStyle/>
        <a:p>
          <a:r>
            <a:rPr lang="zh-TW" altLang="en-US" dirty="0">
              <a:latin typeface="微軟正黑體" pitchFamily="34" charset="-120"/>
              <a:ea typeface="微軟正黑體" pitchFamily="34" charset="-120"/>
            </a:rPr>
            <a:t>電子發票相關規定說明</a:t>
          </a:r>
        </a:p>
      </dgm:t>
    </dgm:pt>
    <dgm:pt modelId="{370EF7C9-31C9-E441-A330-3191E36399A2}" type="parTrans" cxnId="{077753D3-E0F5-AB47-A3A1-EF57AB98D46F}">
      <dgm:prSet/>
      <dgm:spPr/>
      <dgm:t>
        <a:bodyPr/>
        <a:lstStyle/>
        <a:p>
          <a:endParaRPr lang="zh-TW" altLang="en-US"/>
        </a:p>
      </dgm:t>
    </dgm:pt>
    <dgm:pt modelId="{4F9C9673-8ACE-DC44-8758-BD5AF776D82B}" type="sibTrans" cxnId="{077753D3-E0F5-AB47-A3A1-EF57AB98D46F}">
      <dgm:prSet/>
      <dgm:spPr/>
      <dgm:t>
        <a:bodyPr/>
        <a:lstStyle/>
        <a:p>
          <a:endParaRPr lang="zh-TW" altLang="en-US"/>
        </a:p>
      </dgm:t>
    </dgm:pt>
    <dgm:pt modelId="{D18C1CCA-2072-45D4-9E9C-5208507455FE}" type="pres">
      <dgm:prSet presAssocID="{775B88C5-D5BD-4B09-96B7-7479860C371D}" presName="linear" presStyleCnt="0">
        <dgm:presLayoutVars>
          <dgm:animLvl val="lvl"/>
          <dgm:resizeHandles val="exact"/>
        </dgm:presLayoutVars>
      </dgm:prSet>
      <dgm:spPr/>
    </dgm:pt>
    <dgm:pt modelId="{3CF592DF-3B43-4C6B-8C0F-3159A02A3072}" type="pres">
      <dgm:prSet presAssocID="{14CB487B-DB15-475D-8F1F-28DB479BD83B}" presName="parentText" presStyleLbl="node1" presStyleIdx="0" presStyleCnt="5" custLinFactNeighborX="-1588" custLinFactNeighborY="-20888">
        <dgm:presLayoutVars>
          <dgm:chMax val="0"/>
          <dgm:bulletEnabled val="1"/>
        </dgm:presLayoutVars>
      </dgm:prSet>
      <dgm:spPr/>
    </dgm:pt>
    <dgm:pt modelId="{72D0C56A-F658-1644-A073-15C0CA313484}" type="pres">
      <dgm:prSet presAssocID="{D7E1EF05-511C-4FF5-A77E-70F15B45990B}" presName="spacer" presStyleCnt="0"/>
      <dgm:spPr/>
    </dgm:pt>
    <dgm:pt modelId="{4E95EE84-1CE4-7A4F-8E90-F2BE5EE04C3A}" type="pres">
      <dgm:prSet presAssocID="{38280E42-AE8F-5C40-8A30-A55CDFBADD28}" presName="parentText" presStyleLbl="node1" presStyleIdx="1" presStyleCnt="5">
        <dgm:presLayoutVars>
          <dgm:chMax val="0"/>
          <dgm:bulletEnabled val="1"/>
        </dgm:presLayoutVars>
      </dgm:prSet>
      <dgm:spPr/>
    </dgm:pt>
    <dgm:pt modelId="{1E416875-6250-4B47-A325-4C5B93A7C39C}" type="pres">
      <dgm:prSet presAssocID="{4F9C9673-8ACE-DC44-8758-BD5AF776D82B}" presName="spacer" presStyleCnt="0"/>
      <dgm:spPr/>
    </dgm:pt>
    <dgm:pt modelId="{E37C50AD-6C17-F041-999D-8240F1A39283}" type="pres">
      <dgm:prSet presAssocID="{9F12313A-579D-AF4D-9BB7-09EFE82B6FFF}" presName="parentText" presStyleLbl="node1" presStyleIdx="2" presStyleCnt="5">
        <dgm:presLayoutVars>
          <dgm:chMax val="0"/>
          <dgm:bulletEnabled val="1"/>
        </dgm:presLayoutVars>
      </dgm:prSet>
      <dgm:spPr/>
    </dgm:pt>
    <dgm:pt modelId="{02323246-2023-DD42-859D-DA7E9B123C6E}" type="pres">
      <dgm:prSet presAssocID="{17FDAE62-1EA9-8747-891E-5756DA77E518}" presName="spacer" presStyleCnt="0"/>
      <dgm:spPr/>
    </dgm:pt>
    <dgm:pt modelId="{A3D9CD84-0190-D341-9623-10885D7A5A7F}" type="pres">
      <dgm:prSet presAssocID="{3AAD6E06-E9BC-E140-ACC5-B84182FFAAB9}" presName="parentText" presStyleLbl="node1" presStyleIdx="3" presStyleCnt="5">
        <dgm:presLayoutVars>
          <dgm:chMax val="0"/>
          <dgm:bulletEnabled val="1"/>
        </dgm:presLayoutVars>
      </dgm:prSet>
      <dgm:spPr/>
    </dgm:pt>
    <dgm:pt modelId="{AC110C39-59B6-EB4C-B4A9-2E4EB4765EAA}" type="pres">
      <dgm:prSet presAssocID="{7129FEA4-B7BF-564C-9AF7-ED51634915CA}" presName="spacer" presStyleCnt="0"/>
      <dgm:spPr/>
    </dgm:pt>
    <dgm:pt modelId="{B975C74F-8912-4D4F-A038-F3A028CD5834}" type="pres">
      <dgm:prSet presAssocID="{A4767510-A92E-084A-ADAE-98BBF965A98D}" presName="parentText" presStyleLbl="node1" presStyleIdx="4" presStyleCnt="5">
        <dgm:presLayoutVars>
          <dgm:chMax val="0"/>
          <dgm:bulletEnabled val="1"/>
        </dgm:presLayoutVars>
      </dgm:prSet>
      <dgm:spPr/>
    </dgm:pt>
  </dgm:ptLst>
  <dgm:cxnLst>
    <dgm:cxn modelId="{22123602-8916-B541-B3B6-6FC56A80B259}" srcId="{775B88C5-D5BD-4B09-96B7-7479860C371D}" destId="{9F12313A-579D-AF4D-9BB7-09EFE82B6FFF}" srcOrd="2" destOrd="0" parTransId="{57C331D0-739A-9C42-A219-382D9EF055EE}" sibTransId="{17FDAE62-1EA9-8747-891E-5756DA77E518}"/>
    <dgm:cxn modelId="{0DB91214-F078-A24D-BE77-7FC770B80362}" type="presOf" srcId="{3AAD6E06-E9BC-E140-ACC5-B84182FFAAB9}" destId="{A3D9CD84-0190-D341-9623-10885D7A5A7F}" srcOrd="0" destOrd="0" presId="urn:microsoft.com/office/officeart/2005/8/layout/vList2"/>
    <dgm:cxn modelId="{F815F51E-3FC9-AD4E-A71A-093CC297C38C}" type="presOf" srcId="{A4767510-A92E-084A-ADAE-98BBF965A98D}" destId="{B975C74F-8912-4D4F-A038-F3A028CD5834}" srcOrd="0" destOrd="0" presId="urn:microsoft.com/office/officeart/2005/8/layout/vList2"/>
    <dgm:cxn modelId="{EBD7015D-E38F-4845-B513-1B452C33874D}" srcId="{775B88C5-D5BD-4B09-96B7-7479860C371D}" destId="{3AAD6E06-E9BC-E140-ACC5-B84182FFAAB9}" srcOrd="3" destOrd="0" parTransId="{AB25BC5A-E009-444A-8EA4-C501B517547C}" sibTransId="{7129FEA4-B7BF-564C-9AF7-ED51634915CA}"/>
    <dgm:cxn modelId="{027C1E6E-5413-E543-831A-395F88A42E68}" type="presOf" srcId="{14CB487B-DB15-475D-8F1F-28DB479BD83B}" destId="{3CF592DF-3B43-4C6B-8C0F-3159A02A3072}" srcOrd="0" destOrd="0" presId="urn:microsoft.com/office/officeart/2005/8/layout/vList2"/>
    <dgm:cxn modelId="{926AAE58-EC31-3843-A949-A9A02B288829}" srcId="{775B88C5-D5BD-4B09-96B7-7479860C371D}" destId="{A4767510-A92E-084A-ADAE-98BBF965A98D}" srcOrd="4" destOrd="0" parTransId="{3442173A-A508-E14D-96CE-B3648B964B05}" sibTransId="{5E2BE092-73FE-5A44-A1BD-FEF37D6211A7}"/>
    <dgm:cxn modelId="{15CDB3C2-9874-E04D-BE68-310136D63182}" type="presOf" srcId="{775B88C5-D5BD-4B09-96B7-7479860C371D}" destId="{D18C1CCA-2072-45D4-9E9C-5208507455FE}" srcOrd="0" destOrd="0" presId="urn:microsoft.com/office/officeart/2005/8/layout/vList2"/>
    <dgm:cxn modelId="{206FC8C3-2012-A14B-A3DA-DB36E390A5A0}" type="presOf" srcId="{38280E42-AE8F-5C40-8A30-A55CDFBADD28}" destId="{4E95EE84-1CE4-7A4F-8E90-F2BE5EE04C3A}" srcOrd="0" destOrd="0" presId="urn:microsoft.com/office/officeart/2005/8/layout/vList2"/>
    <dgm:cxn modelId="{077753D3-E0F5-AB47-A3A1-EF57AB98D46F}" srcId="{775B88C5-D5BD-4B09-96B7-7479860C371D}" destId="{38280E42-AE8F-5C40-8A30-A55CDFBADD28}" srcOrd="1" destOrd="0" parTransId="{370EF7C9-31C9-E441-A330-3191E36399A2}" sibTransId="{4F9C9673-8ACE-DC44-8758-BD5AF776D82B}"/>
    <dgm:cxn modelId="{50BD61EE-1E3D-2841-AE35-0B9BC8DB53FA}" type="presOf" srcId="{9F12313A-579D-AF4D-9BB7-09EFE82B6FFF}" destId="{E37C50AD-6C17-F041-999D-8240F1A39283}" srcOrd="0" destOrd="0" presId="urn:microsoft.com/office/officeart/2005/8/layout/vList2"/>
    <dgm:cxn modelId="{53F402FB-1A69-4D7A-B691-AEA5766A48AB}" srcId="{775B88C5-D5BD-4B09-96B7-7479860C371D}" destId="{14CB487B-DB15-475D-8F1F-28DB479BD83B}" srcOrd="0" destOrd="0" parTransId="{779EAAEC-87F2-4A9A-AD7C-6FBDCE438BD2}" sibTransId="{D7E1EF05-511C-4FF5-A77E-70F15B45990B}"/>
    <dgm:cxn modelId="{F541082B-63AF-054B-BE19-F5DA8DD42D57}" type="presParOf" srcId="{D18C1CCA-2072-45D4-9E9C-5208507455FE}" destId="{3CF592DF-3B43-4C6B-8C0F-3159A02A3072}" srcOrd="0" destOrd="0" presId="urn:microsoft.com/office/officeart/2005/8/layout/vList2"/>
    <dgm:cxn modelId="{A2A36858-A3E6-B54B-AD93-7F16B3B4FAD0}" type="presParOf" srcId="{D18C1CCA-2072-45D4-9E9C-5208507455FE}" destId="{72D0C56A-F658-1644-A073-15C0CA313484}" srcOrd="1" destOrd="0" presId="urn:microsoft.com/office/officeart/2005/8/layout/vList2"/>
    <dgm:cxn modelId="{31E19FB8-7A8C-0A46-AB32-830F404A095F}" type="presParOf" srcId="{D18C1CCA-2072-45D4-9E9C-5208507455FE}" destId="{4E95EE84-1CE4-7A4F-8E90-F2BE5EE04C3A}" srcOrd="2" destOrd="0" presId="urn:microsoft.com/office/officeart/2005/8/layout/vList2"/>
    <dgm:cxn modelId="{1F8DB0A1-6440-5240-98E0-AEBEB10BF3A0}" type="presParOf" srcId="{D18C1CCA-2072-45D4-9E9C-5208507455FE}" destId="{1E416875-6250-4B47-A325-4C5B93A7C39C}" srcOrd="3" destOrd="0" presId="urn:microsoft.com/office/officeart/2005/8/layout/vList2"/>
    <dgm:cxn modelId="{55302D9F-B364-AB40-B5A1-1B8939772B2D}" type="presParOf" srcId="{D18C1CCA-2072-45D4-9E9C-5208507455FE}" destId="{E37C50AD-6C17-F041-999D-8240F1A39283}" srcOrd="4" destOrd="0" presId="urn:microsoft.com/office/officeart/2005/8/layout/vList2"/>
    <dgm:cxn modelId="{AD5BCC74-4E89-6E4D-88B5-CFBB750BF48A}" type="presParOf" srcId="{D18C1CCA-2072-45D4-9E9C-5208507455FE}" destId="{02323246-2023-DD42-859D-DA7E9B123C6E}" srcOrd="5" destOrd="0" presId="urn:microsoft.com/office/officeart/2005/8/layout/vList2"/>
    <dgm:cxn modelId="{E8683AF5-A043-244A-B758-AC7513E4E1B0}" type="presParOf" srcId="{D18C1CCA-2072-45D4-9E9C-5208507455FE}" destId="{A3D9CD84-0190-D341-9623-10885D7A5A7F}" srcOrd="6" destOrd="0" presId="urn:microsoft.com/office/officeart/2005/8/layout/vList2"/>
    <dgm:cxn modelId="{B2A41492-5304-AB46-8DB1-2376206B6E83}" type="presParOf" srcId="{D18C1CCA-2072-45D4-9E9C-5208507455FE}" destId="{AC110C39-59B6-EB4C-B4A9-2E4EB4765EAA}" srcOrd="7" destOrd="0" presId="urn:microsoft.com/office/officeart/2005/8/layout/vList2"/>
    <dgm:cxn modelId="{BAA4B937-70BE-3747-93B9-764223DE623B}" type="presParOf" srcId="{D18C1CCA-2072-45D4-9E9C-5208507455FE}" destId="{B975C74F-8912-4D4F-A038-F3A028CD583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5B88C5-D5BD-4B09-96B7-7479860C371D}" type="doc">
      <dgm:prSet loTypeId="urn:microsoft.com/office/officeart/2005/8/layout/vList2" loCatId="list" qsTypeId="urn:microsoft.com/office/officeart/2005/8/quickstyle/simple5" qsCatId="simple" csTypeId="urn:microsoft.com/office/officeart/2005/8/colors/colorful1#2" csCatId="colorful" phldr="1"/>
      <dgm:spPr/>
      <dgm:t>
        <a:bodyPr/>
        <a:lstStyle/>
        <a:p>
          <a:endParaRPr lang="zh-TW" altLang="en-US"/>
        </a:p>
      </dgm:t>
    </dgm:pt>
    <dgm:pt modelId="{14CB487B-DB15-475D-8F1F-28DB479BD83B}">
      <dgm:prSet phldrT="[文字]"/>
      <dgm:spPr/>
      <dgm:t>
        <a:bodyPr/>
        <a:lstStyle/>
        <a:p>
          <a:r>
            <a:rPr lang="zh-TW" altLang="en-US" dirty="0">
              <a:latin typeface="微軟正黑體" pitchFamily="34" charset="-120"/>
              <a:ea typeface="微軟正黑體" pitchFamily="34" charset="-120"/>
            </a:rPr>
            <a:t>汎宇電商介紹</a:t>
          </a:r>
        </a:p>
      </dgm:t>
    </dgm:pt>
    <dgm:pt modelId="{779EAAEC-87F2-4A9A-AD7C-6FBDCE438BD2}" type="parTrans" cxnId="{53F402FB-1A69-4D7A-B691-AEA5766A48AB}">
      <dgm:prSet/>
      <dgm:spPr/>
      <dgm:t>
        <a:bodyPr/>
        <a:lstStyle/>
        <a:p>
          <a:endParaRPr lang="zh-TW" altLang="en-US">
            <a:latin typeface="微軟正黑體" pitchFamily="34" charset="-120"/>
            <a:ea typeface="微軟正黑體" pitchFamily="34" charset="-120"/>
          </a:endParaRPr>
        </a:p>
      </dgm:t>
    </dgm:pt>
    <dgm:pt modelId="{D7E1EF05-511C-4FF5-A77E-70F15B45990B}" type="sibTrans" cxnId="{53F402FB-1A69-4D7A-B691-AEA5766A48AB}">
      <dgm:prSet/>
      <dgm:spPr/>
      <dgm:t>
        <a:bodyPr/>
        <a:lstStyle/>
        <a:p>
          <a:endParaRPr lang="zh-TW" altLang="en-US">
            <a:latin typeface="微軟正黑體" pitchFamily="34" charset="-120"/>
            <a:ea typeface="微軟正黑體" pitchFamily="34" charset="-120"/>
          </a:endParaRPr>
        </a:p>
      </dgm:t>
    </dgm:pt>
    <dgm:pt modelId="{A4767510-A92E-084A-ADAE-98BBF965A98D}">
      <dgm:prSet/>
      <dgm:spPr/>
      <dgm:t>
        <a:bodyPr/>
        <a:lstStyle/>
        <a:p>
          <a:r>
            <a:rPr lang="en-US" altLang="zh-TW" dirty="0">
              <a:latin typeface="微軟正黑體" pitchFamily="34" charset="-120"/>
              <a:ea typeface="微軟正黑體" pitchFamily="34" charset="-120"/>
            </a:rPr>
            <a:t>Q</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&amp;</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a:t>
          </a:r>
          <a:endParaRPr lang="zh-TW" altLang="en-US" dirty="0"/>
        </a:p>
      </dgm:t>
    </dgm:pt>
    <dgm:pt modelId="{3442173A-A508-E14D-96CE-B3648B964B05}" type="parTrans" cxnId="{926AAE58-EC31-3843-A949-A9A02B288829}">
      <dgm:prSet/>
      <dgm:spPr/>
      <dgm:t>
        <a:bodyPr/>
        <a:lstStyle/>
        <a:p>
          <a:endParaRPr lang="zh-TW" altLang="en-US"/>
        </a:p>
      </dgm:t>
    </dgm:pt>
    <dgm:pt modelId="{5E2BE092-73FE-5A44-A1BD-FEF37D6211A7}" type="sibTrans" cxnId="{926AAE58-EC31-3843-A949-A9A02B288829}">
      <dgm:prSet/>
      <dgm:spPr/>
      <dgm:t>
        <a:bodyPr/>
        <a:lstStyle/>
        <a:p>
          <a:endParaRPr lang="zh-TW" altLang="en-US"/>
        </a:p>
      </dgm:t>
    </dgm:pt>
    <dgm:pt modelId="{9F12313A-579D-AF4D-9BB7-09EFE82B6FFF}">
      <dgm:prSet phldrT="[文字]"/>
      <dgm:spPr/>
      <dgm:t>
        <a:bodyPr/>
        <a:lstStyle/>
        <a:p>
          <a:r>
            <a:rPr lang="zh-TW" altLang="en-US" dirty="0">
              <a:latin typeface="微軟正黑體" pitchFamily="34" charset="-120"/>
              <a:ea typeface="微軟正黑體" pitchFamily="34" charset="-120"/>
            </a:rPr>
            <a:t>汎宇電子發票雲功能</a:t>
          </a:r>
        </a:p>
      </dgm:t>
    </dgm:pt>
    <dgm:pt modelId="{57C331D0-739A-9C42-A219-382D9EF055EE}" type="parTrans" cxnId="{22123602-8916-B541-B3B6-6FC56A80B259}">
      <dgm:prSet/>
      <dgm:spPr/>
      <dgm:t>
        <a:bodyPr/>
        <a:lstStyle/>
        <a:p>
          <a:endParaRPr lang="zh-TW" altLang="en-US"/>
        </a:p>
      </dgm:t>
    </dgm:pt>
    <dgm:pt modelId="{17FDAE62-1EA9-8747-891E-5756DA77E518}" type="sibTrans" cxnId="{22123602-8916-B541-B3B6-6FC56A80B259}">
      <dgm:prSet/>
      <dgm:spPr/>
      <dgm:t>
        <a:bodyPr/>
        <a:lstStyle/>
        <a:p>
          <a:endParaRPr lang="zh-TW" altLang="en-US"/>
        </a:p>
      </dgm:t>
    </dgm:pt>
    <dgm:pt modelId="{3AAD6E06-E9BC-E140-ACC5-B84182FFAAB9}">
      <dgm:prSet phldrT="[文字]"/>
      <dgm:spPr/>
      <dgm:t>
        <a:bodyPr/>
        <a:lstStyle/>
        <a:p>
          <a:r>
            <a:rPr lang="zh-TW" altLang="en-US" dirty="0">
              <a:latin typeface="微軟正黑體" pitchFamily="34" charset="-120"/>
              <a:ea typeface="微軟正黑體" pitchFamily="34" charset="-120"/>
            </a:rPr>
            <a:t>電子發票申請與後續服務說明</a:t>
          </a:r>
        </a:p>
      </dgm:t>
    </dgm:pt>
    <dgm:pt modelId="{AB25BC5A-E009-444A-8EA4-C501B517547C}" type="parTrans" cxnId="{EBD7015D-E38F-4845-B513-1B452C33874D}">
      <dgm:prSet/>
      <dgm:spPr/>
      <dgm:t>
        <a:bodyPr/>
        <a:lstStyle/>
        <a:p>
          <a:endParaRPr lang="zh-TW" altLang="en-US"/>
        </a:p>
      </dgm:t>
    </dgm:pt>
    <dgm:pt modelId="{7129FEA4-B7BF-564C-9AF7-ED51634915CA}" type="sibTrans" cxnId="{EBD7015D-E38F-4845-B513-1B452C33874D}">
      <dgm:prSet/>
      <dgm:spPr/>
      <dgm:t>
        <a:bodyPr/>
        <a:lstStyle/>
        <a:p>
          <a:endParaRPr lang="zh-TW" altLang="en-US"/>
        </a:p>
      </dgm:t>
    </dgm:pt>
    <dgm:pt modelId="{38280E42-AE8F-5C40-8A30-A55CDFBADD28}">
      <dgm:prSet phldrT="[文字]"/>
      <dgm:spPr/>
      <dgm:t>
        <a:bodyPr/>
        <a:lstStyle/>
        <a:p>
          <a:r>
            <a:rPr lang="zh-TW" altLang="en-US" dirty="0">
              <a:latin typeface="微軟正黑體" pitchFamily="34" charset="-120"/>
              <a:ea typeface="微軟正黑體" pitchFamily="34" charset="-120"/>
            </a:rPr>
            <a:t>電子發票相關規定說明</a:t>
          </a:r>
        </a:p>
      </dgm:t>
    </dgm:pt>
    <dgm:pt modelId="{370EF7C9-31C9-E441-A330-3191E36399A2}" type="parTrans" cxnId="{077753D3-E0F5-AB47-A3A1-EF57AB98D46F}">
      <dgm:prSet/>
      <dgm:spPr/>
      <dgm:t>
        <a:bodyPr/>
        <a:lstStyle/>
        <a:p>
          <a:endParaRPr lang="zh-TW" altLang="en-US"/>
        </a:p>
      </dgm:t>
    </dgm:pt>
    <dgm:pt modelId="{4F9C9673-8ACE-DC44-8758-BD5AF776D82B}" type="sibTrans" cxnId="{077753D3-E0F5-AB47-A3A1-EF57AB98D46F}">
      <dgm:prSet/>
      <dgm:spPr/>
      <dgm:t>
        <a:bodyPr/>
        <a:lstStyle/>
        <a:p>
          <a:endParaRPr lang="zh-TW" altLang="en-US"/>
        </a:p>
      </dgm:t>
    </dgm:pt>
    <dgm:pt modelId="{D18C1CCA-2072-45D4-9E9C-5208507455FE}" type="pres">
      <dgm:prSet presAssocID="{775B88C5-D5BD-4B09-96B7-7479860C371D}" presName="linear" presStyleCnt="0">
        <dgm:presLayoutVars>
          <dgm:animLvl val="lvl"/>
          <dgm:resizeHandles val="exact"/>
        </dgm:presLayoutVars>
      </dgm:prSet>
      <dgm:spPr/>
    </dgm:pt>
    <dgm:pt modelId="{3CF592DF-3B43-4C6B-8C0F-3159A02A3072}" type="pres">
      <dgm:prSet presAssocID="{14CB487B-DB15-475D-8F1F-28DB479BD83B}" presName="parentText" presStyleLbl="node1" presStyleIdx="0" presStyleCnt="5" custLinFactNeighborX="-1588" custLinFactNeighborY="-20888">
        <dgm:presLayoutVars>
          <dgm:chMax val="0"/>
          <dgm:bulletEnabled val="1"/>
        </dgm:presLayoutVars>
      </dgm:prSet>
      <dgm:spPr/>
    </dgm:pt>
    <dgm:pt modelId="{72D0C56A-F658-1644-A073-15C0CA313484}" type="pres">
      <dgm:prSet presAssocID="{D7E1EF05-511C-4FF5-A77E-70F15B45990B}" presName="spacer" presStyleCnt="0"/>
      <dgm:spPr/>
    </dgm:pt>
    <dgm:pt modelId="{4E95EE84-1CE4-7A4F-8E90-F2BE5EE04C3A}" type="pres">
      <dgm:prSet presAssocID="{38280E42-AE8F-5C40-8A30-A55CDFBADD28}" presName="parentText" presStyleLbl="node1" presStyleIdx="1" presStyleCnt="5">
        <dgm:presLayoutVars>
          <dgm:chMax val="0"/>
          <dgm:bulletEnabled val="1"/>
        </dgm:presLayoutVars>
      </dgm:prSet>
      <dgm:spPr/>
    </dgm:pt>
    <dgm:pt modelId="{1E416875-6250-4B47-A325-4C5B93A7C39C}" type="pres">
      <dgm:prSet presAssocID="{4F9C9673-8ACE-DC44-8758-BD5AF776D82B}" presName="spacer" presStyleCnt="0"/>
      <dgm:spPr/>
    </dgm:pt>
    <dgm:pt modelId="{E37C50AD-6C17-F041-999D-8240F1A39283}" type="pres">
      <dgm:prSet presAssocID="{9F12313A-579D-AF4D-9BB7-09EFE82B6FFF}" presName="parentText" presStyleLbl="node1" presStyleIdx="2" presStyleCnt="5">
        <dgm:presLayoutVars>
          <dgm:chMax val="0"/>
          <dgm:bulletEnabled val="1"/>
        </dgm:presLayoutVars>
      </dgm:prSet>
      <dgm:spPr/>
    </dgm:pt>
    <dgm:pt modelId="{02323246-2023-DD42-859D-DA7E9B123C6E}" type="pres">
      <dgm:prSet presAssocID="{17FDAE62-1EA9-8747-891E-5756DA77E518}" presName="spacer" presStyleCnt="0"/>
      <dgm:spPr/>
    </dgm:pt>
    <dgm:pt modelId="{A3D9CD84-0190-D341-9623-10885D7A5A7F}" type="pres">
      <dgm:prSet presAssocID="{3AAD6E06-E9BC-E140-ACC5-B84182FFAAB9}" presName="parentText" presStyleLbl="node1" presStyleIdx="3" presStyleCnt="5">
        <dgm:presLayoutVars>
          <dgm:chMax val="0"/>
          <dgm:bulletEnabled val="1"/>
        </dgm:presLayoutVars>
      </dgm:prSet>
      <dgm:spPr/>
    </dgm:pt>
    <dgm:pt modelId="{AC110C39-59B6-EB4C-B4A9-2E4EB4765EAA}" type="pres">
      <dgm:prSet presAssocID="{7129FEA4-B7BF-564C-9AF7-ED51634915CA}" presName="spacer" presStyleCnt="0"/>
      <dgm:spPr/>
    </dgm:pt>
    <dgm:pt modelId="{B975C74F-8912-4D4F-A038-F3A028CD5834}" type="pres">
      <dgm:prSet presAssocID="{A4767510-A92E-084A-ADAE-98BBF965A98D}" presName="parentText" presStyleLbl="node1" presStyleIdx="4" presStyleCnt="5">
        <dgm:presLayoutVars>
          <dgm:chMax val="0"/>
          <dgm:bulletEnabled val="1"/>
        </dgm:presLayoutVars>
      </dgm:prSet>
      <dgm:spPr/>
    </dgm:pt>
  </dgm:ptLst>
  <dgm:cxnLst>
    <dgm:cxn modelId="{22123602-8916-B541-B3B6-6FC56A80B259}" srcId="{775B88C5-D5BD-4B09-96B7-7479860C371D}" destId="{9F12313A-579D-AF4D-9BB7-09EFE82B6FFF}" srcOrd="2" destOrd="0" parTransId="{57C331D0-739A-9C42-A219-382D9EF055EE}" sibTransId="{17FDAE62-1EA9-8747-891E-5756DA77E518}"/>
    <dgm:cxn modelId="{D02BAA1A-775F-8441-9BA3-2932D5B3C63D}" type="presOf" srcId="{A4767510-A92E-084A-ADAE-98BBF965A98D}" destId="{B975C74F-8912-4D4F-A038-F3A028CD5834}" srcOrd="0" destOrd="0" presId="urn:microsoft.com/office/officeart/2005/8/layout/vList2"/>
    <dgm:cxn modelId="{9BEBB33A-340D-6543-974F-ED2053AD4EDE}" type="presOf" srcId="{3AAD6E06-E9BC-E140-ACC5-B84182FFAAB9}" destId="{A3D9CD84-0190-D341-9623-10885D7A5A7F}" srcOrd="0" destOrd="0" presId="urn:microsoft.com/office/officeart/2005/8/layout/vList2"/>
    <dgm:cxn modelId="{EBD7015D-E38F-4845-B513-1B452C33874D}" srcId="{775B88C5-D5BD-4B09-96B7-7479860C371D}" destId="{3AAD6E06-E9BC-E140-ACC5-B84182FFAAB9}" srcOrd="3" destOrd="0" parTransId="{AB25BC5A-E009-444A-8EA4-C501B517547C}" sibTransId="{7129FEA4-B7BF-564C-9AF7-ED51634915CA}"/>
    <dgm:cxn modelId="{4E5E7657-55BC-5742-B24E-89C7B0484305}" type="presOf" srcId="{38280E42-AE8F-5C40-8A30-A55CDFBADD28}" destId="{4E95EE84-1CE4-7A4F-8E90-F2BE5EE04C3A}" srcOrd="0" destOrd="0" presId="urn:microsoft.com/office/officeart/2005/8/layout/vList2"/>
    <dgm:cxn modelId="{926AAE58-EC31-3843-A949-A9A02B288829}" srcId="{775B88C5-D5BD-4B09-96B7-7479860C371D}" destId="{A4767510-A92E-084A-ADAE-98BBF965A98D}" srcOrd="4" destOrd="0" parTransId="{3442173A-A508-E14D-96CE-B3648B964B05}" sibTransId="{5E2BE092-73FE-5A44-A1BD-FEF37D6211A7}"/>
    <dgm:cxn modelId="{A159D7A7-D39A-5D42-A127-2F3EC5DB27DC}" type="presOf" srcId="{775B88C5-D5BD-4B09-96B7-7479860C371D}" destId="{D18C1CCA-2072-45D4-9E9C-5208507455FE}" srcOrd="0" destOrd="0" presId="urn:microsoft.com/office/officeart/2005/8/layout/vList2"/>
    <dgm:cxn modelId="{CCA351BE-84EB-394E-826C-70620B2B0E80}" type="presOf" srcId="{14CB487B-DB15-475D-8F1F-28DB479BD83B}" destId="{3CF592DF-3B43-4C6B-8C0F-3159A02A3072}" srcOrd="0" destOrd="0" presId="urn:microsoft.com/office/officeart/2005/8/layout/vList2"/>
    <dgm:cxn modelId="{077753D3-E0F5-AB47-A3A1-EF57AB98D46F}" srcId="{775B88C5-D5BD-4B09-96B7-7479860C371D}" destId="{38280E42-AE8F-5C40-8A30-A55CDFBADD28}" srcOrd="1" destOrd="0" parTransId="{370EF7C9-31C9-E441-A330-3191E36399A2}" sibTransId="{4F9C9673-8ACE-DC44-8758-BD5AF776D82B}"/>
    <dgm:cxn modelId="{E9E946E2-6799-3F46-ABEF-B75B3CB0E632}" type="presOf" srcId="{9F12313A-579D-AF4D-9BB7-09EFE82B6FFF}" destId="{E37C50AD-6C17-F041-999D-8240F1A39283}" srcOrd="0" destOrd="0" presId="urn:microsoft.com/office/officeart/2005/8/layout/vList2"/>
    <dgm:cxn modelId="{53F402FB-1A69-4D7A-B691-AEA5766A48AB}" srcId="{775B88C5-D5BD-4B09-96B7-7479860C371D}" destId="{14CB487B-DB15-475D-8F1F-28DB479BD83B}" srcOrd="0" destOrd="0" parTransId="{779EAAEC-87F2-4A9A-AD7C-6FBDCE438BD2}" sibTransId="{D7E1EF05-511C-4FF5-A77E-70F15B45990B}"/>
    <dgm:cxn modelId="{AB6BBA4B-C4C0-7249-81D2-084788E94E44}" type="presParOf" srcId="{D18C1CCA-2072-45D4-9E9C-5208507455FE}" destId="{3CF592DF-3B43-4C6B-8C0F-3159A02A3072}" srcOrd="0" destOrd="0" presId="urn:microsoft.com/office/officeart/2005/8/layout/vList2"/>
    <dgm:cxn modelId="{E2E4F776-F4BE-CA45-A508-7B64E3FA243E}" type="presParOf" srcId="{D18C1CCA-2072-45D4-9E9C-5208507455FE}" destId="{72D0C56A-F658-1644-A073-15C0CA313484}" srcOrd="1" destOrd="0" presId="urn:microsoft.com/office/officeart/2005/8/layout/vList2"/>
    <dgm:cxn modelId="{CAF88D74-D415-6F41-B932-59A300719B0E}" type="presParOf" srcId="{D18C1CCA-2072-45D4-9E9C-5208507455FE}" destId="{4E95EE84-1CE4-7A4F-8E90-F2BE5EE04C3A}" srcOrd="2" destOrd="0" presId="urn:microsoft.com/office/officeart/2005/8/layout/vList2"/>
    <dgm:cxn modelId="{004A60CA-024D-2A48-BB53-7DE5E8E2A925}" type="presParOf" srcId="{D18C1CCA-2072-45D4-9E9C-5208507455FE}" destId="{1E416875-6250-4B47-A325-4C5B93A7C39C}" srcOrd="3" destOrd="0" presId="urn:microsoft.com/office/officeart/2005/8/layout/vList2"/>
    <dgm:cxn modelId="{178C979D-6CAC-0649-A335-5FAE4C4A2185}" type="presParOf" srcId="{D18C1CCA-2072-45D4-9E9C-5208507455FE}" destId="{E37C50AD-6C17-F041-999D-8240F1A39283}" srcOrd="4" destOrd="0" presId="urn:microsoft.com/office/officeart/2005/8/layout/vList2"/>
    <dgm:cxn modelId="{976250A6-3228-7842-ADE4-288684D0FC38}" type="presParOf" srcId="{D18C1CCA-2072-45D4-9E9C-5208507455FE}" destId="{02323246-2023-DD42-859D-DA7E9B123C6E}" srcOrd="5" destOrd="0" presId="urn:microsoft.com/office/officeart/2005/8/layout/vList2"/>
    <dgm:cxn modelId="{AC5654E0-1259-E646-8405-6A54425AEFC7}" type="presParOf" srcId="{D18C1CCA-2072-45D4-9E9C-5208507455FE}" destId="{A3D9CD84-0190-D341-9623-10885D7A5A7F}" srcOrd="6" destOrd="0" presId="urn:microsoft.com/office/officeart/2005/8/layout/vList2"/>
    <dgm:cxn modelId="{DBF698FF-B8B1-5B4C-BBB1-56810929FC25}" type="presParOf" srcId="{D18C1CCA-2072-45D4-9E9C-5208507455FE}" destId="{AC110C39-59B6-EB4C-B4A9-2E4EB4765EAA}" srcOrd="7" destOrd="0" presId="urn:microsoft.com/office/officeart/2005/8/layout/vList2"/>
    <dgm:cxn modelId="{1EF0E264-5DED-654A-AA2A-360C9F3263B4}" type="presParOf" srcId="{D18C1CCA-2072-45D4-9E9C-5208507455FE}" destId="{B975C74F-8912-4D4F-A038-F3A028CD583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5B88C5-D5BD-4B09-96B7-7479860C371D}" type="doc">
      <dgm:prSet loTypeId="urn:microsoft.com/office/officeart/2005/8/layout/vList2" loCatId="list" qsTypeId="urn:microsoft.com/office/officeart/2005/8/quickstyle/simple5" qsCatId="simple" csTypeId="urn:microsoft.com/office/officeart/2005/8/colors/colorful1#2" csCatId="colorful" phldr="1"/>
      <dgm:spPr/>
      <dgm:t>
        <a:bodyPr/>
        <a:lstStyle/>
        <a:p>
          <a:endParaRPr lang="zh-TW" altLang="en-US"/>
        </a:p>
      </dgm:t>
    </dgm:pt>
    <dgm:pt modelId="{14CB487B-DB15-475D-8F1F-28DB479BD83B}">
      <dgm:prSet phldrT="[文字]"/>
      <dgm:spPr/>
      <dgm:t>
        <a:bodyPr/>
        <a:lstStyle/>
        <a:p>
          <a:r>
            <a:rPr lang="zh-TW" altLang="en-US" dirty="0">
              <a:latin typeface="微軟正黑體" pitchFamily="34" charset="-120"/>
              <a:ea typeface="微軟正黑體" pitchFamily="34" charset="-120"/>
            </a:rPr>
            <a:t>汎宇電商介紹</a:t>
          </a:r>
        </a:p>
      </dgm:t>
    </dgm:pt>
    <dgm:pt modelId="{779EAAEC-87F2-4A9A-AD7C-6FBDCE438BD2}" type="parTrans" cxnId="{53F402FB-1A69-4D7A-B691-AEA5766A48AB}">
      <dgm:prSet/>
      <dgm:spPr/>
      <dgm:t>
        <a:bodyPr/>
        <a:lstStyle/>
        <a:p>
          <a:endParaRPr lang="zh-TW" altLang="en-US">
            <a:latin typeface="微軟正黑體" pitchFamily="34" charset="-120"/>
            <a:ea typeface="微軟正黑體" pitchFamily="34" charset="-120"/>
          </a:endParaRPr>
        </a:p>
      </dgm:t>
    </dgm:pt>
    <dgm:pt modelId="{D7E1EF05-511C-4FF5-A77E-70F15B45990B}" type="sibTrans" cxnId="{53F402FB-1A69-4D7A-B691-AEA5766A48AB}">
      <dgm:prSet/>
      <dgm:spPr/>
      <dgm:t>
        <a:bodyPr/>
        <a:lstStyle/>
        <a:p>
          <a:endParaRPr lang="zh-TW" altLang="en-US">
            <a:latin typeface="微軟正黑體" pitchFamily="34" charset="-120"/>
            <a:ea typeface="微軟正黑體" pitchFamily="34" charset="-120"/>
          </a:endParaRPr>
        </a:p>
      </dgm:t>
    </dgm:pt>
    <dgm:pt modelId="{A4767510-A92E-084A-ADAE-98BBF965A98D}">
      <dgm:prSet/>
      <dgm:spPr/>
      <dgm:t>
        <a:bodyPr/>
        <a:lstStyle/>
        <a:p>
          <a:r>
            <a:rPr lang="en-US" altLang="zh-TW" dirty="0">
              <a:latin typeface="微軟正黑體" pitchFamily="34" charset="-120"/>
              <a:ea typeface="微軟正黑體" pitchFamily="34" charset="-120"/>
            </a:rPr>
            <a:t>Q</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&amp;</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a:t>
          </a:r>
          <a:endParaRPr lang="zh-TW" altLang="en-US" dirty="0"/>
        </a:p>
      </dgm:t>
    </dgm:pt>
    <dgm:pt modelId="{3442173A-A508-E14D-96CE-B3648B964B05}" type="parTrans" cxnId="{926AAE58-EC31-3843-A949-A9A02B288829}">
      <dgm:prSet/>
      <dgm:spPr/>
      <dgm:t>
        <a:bodyPr/>
        <a:lstStyle/>
        <a:p>
          <a:endParaRPr lang="zh-TW" altLang="en-US"/>
        </a:p>
      </dgm:t>
    </dgm:pt>
    <dgm:pt modelId="{5E2BE092-73FE-5A44-A1BD-FEF37D6211A7}" type="sibTrans" cxnId="{926AAE58-EC31-3843-A949-A9A02B288829}">
      <dgm:prSet/>
      <dgm:spPr/>
      <dgm:t>
        <a:bodyPr/>
        <a:lstStyle/>
        <a:p>
          <a:endParaRPr lang="zh-TW" altLang="en-US"/>
        </a:p>
      </dgm:t>
    </dgm:pt>
    <dgm:pt modelId="{9F12313A-579D-AF4D-9BB7-09EFE82B6FFF}">
      <dgm:prSet phldrT="[文字]"/>
      <dgm:spPr/>
      <dgm:t>
        <a:bodyPr/>
        <a:lstStyle/>
        <a:p>
          <a:r>
            <a:rPr lang="zh-TW" altLang="en-US" dirty="0">
              <a:latin typeface="微軟正黑體" pitchFamily="34" charset="-120"/>
              <a:ea typeface="微軟正黑體" pitchFamily="34" charset="-120"/>
            </a:rPr>
            <a:t>汎宇電子發票雲功能</a:t>
          </a:r>
        </a:p>
      </dgm:t>
    </dgm:pt>
    <dgm:pt modelId="{57C331D0-739A-9C42-A219-382D9EF055EE}" type="parTrans" cxnId="{22123602-8916-B541-B3B6-6FC56A80B259}">
      <dgm:prSet/>
      <dgm:spPr/>
      <dgm:t>
        <a:bodyPr/>
        <a:lstStyle/>
        <a:p>
          <a:endParaRPr lang="zh-TW" altLang="en-US"/>
        </a:p>
      </dgm:t>
    </dgm:pt>
    <dgm:pt modelId="{17FDAE62-1EA9-8747-891E-5756DA77E518}" type="sibTrans" cxnId="{22123602-8916-B541-B3B6-6FC56A80B259}">
      <dgm:prSet/>
      <dgm:spPr/>
      <dgm:t>
        <a:bodyPr/>
        <a:lstStyle/>
        <a:p>
          <a:endParaRPr lang="zh-TW" altLang="en-US"/>
        </a:p>
      </dgm:t>
    </dgm:pt>
    <dgm:pt modelId="{3AAD6E06-E9BC-E140-ACC5-B84182FFAAB9}">
      <dgm:prSet phldrT="[文字]"/>
      <dgm:spPr/>
      <dgm:t>
        <a:bodyPr/>
        <a:lstStyle/>
        <a:p>
          <a:r>
            <a:rPr lang="zh-TW" altLang="en-US" dirty="0">
              <a:latin typeface="微軟正黑體" pitchFamily="34" charset="-120"/>
              <a:ea typeface="微軟正黑體" pitchFamily="34" charset="-120"/>
            </a:rPr>
            <a:t>電子發票申請與後續服務說明</a:t>
          </a:r>
        </a:p>
      </dgm:t>
    </dgm:pt>
    <dgm:pt modelId="{AB25BC5A-E009-444A-8EA4-C501B517547C}" type="parTrans" cxnId="{EBD7015D-E38F-4845-B513-1B452C33874D}">
      <dgm:prSet/>
      <dgm:spPr/>
      <dgm:t>
        <a:bodyPr/>
        <a:lstStyle/>
        <a:p>
          <a:endParaRPr lang="zh-TW" altLang="en-US"/>
        </a:p>
      </dgm:t>
    </dgm:pt>
    <dgm:pt modelId="{7129FEA4-B7BF-564C-9AF7-ED51634915CA}" type="sibTrans" cxnId="{EBD7015D-E38F-4845-B513-1B452C33874D}">
      <dgm:prSet/>
      <dgm:spPr/>
      <dgm:t>
        <a:bodyPr/>
        <a:lstStyle/>
        <a:p>
          <a:endParaRPr lang="zh-TW" altLang="en-US"/>
        </a:p>
      </dgm:t>
    </dgm:pt>
    <dgm:pt modelId="{38280E42-AE8F-5C40-8A30-A55CDFBADD28}">
      <dgm:prSet phldrT="[文字]"/>
      <dgm:spPr/>
      <dgm:t>
        <a:bodyPr/>
        <a:lstStyle/>
        <a:p>
          <a:r>
            <a:rPr lang="zh-TW" altLang="en-US" dirty="0">
              <a:latin typeface="微軟正黑體" pitchFamily="34" charset="-120"/>
              <a:ea typeface="微軟正黑體" pitchFamily="34" charset="-120"/>
            </a:rPr>
            <a:t>電子發票相關規定說明</a:t>
          </a:r>
        </a:p>
      </dgm:t>
    </dgm:pt>
    <dgm:pt modelId="{370EF7C9-31C9-E441-A330-3191E36399A2}" type="parTrans" cxnId="{077753D3-E0F5-AB47-A3A1-EF57AB98D46F}">
      <dgm:prSet/>
      <dgm:spPr/>
      <dgm:t>
        <a:bodyPr/>
        <a:lstStyle/>
        <a:p>
          <a:endParaRPr lang="zh-TW" altLang="en-US"/>
        </a:p>
      </dgm:t>
    </dgm:pt>
    <dgm:pt modelId="{4F9C9673-8ACE-DC44-8758-BD5AF776D82B}" type="sibTrans" cxnId="{077753D3-E0F5-AB47-A3A1-EF57AB98D46F}">
      <dgm:prSet/>
      <dgm:spPr/>
      <dgm:t>
        <a:bodyPr/>
        <a:lstStyle/>
        <a:p>
          <a:endParaRPr lang="zh-TW" altLang="en-US"/>
        </a:p>
      </dgm:t>
    </dgm:pt>
    <dgm:pt modelId="{D18C1CCA-2072-45D4-9E9C-5208507455FE}" type="pres">
      <dgm:prSet presAssocID="{775B88C5-D5BD-4B09-96B7-7479860C371D}" presName="linear" presStyleCnt="0">
        <dgm:presLayoutVars>
          <dgm:animLvl val="lvl"/>
          <dgm:resizeHandles val="exact"/>
        </dgm:presLayoutVars>
      </dgm:prSet>
      <dgm:spPr/>
    </dgm:pt>
    <dgm:pt modelId="{3CF592DF-3B43-4C6B-8C0F-3159A02A3072}" type="pres">
      <dgm:prSet presAssocID="{14CB487B-DB15-475D-8F1F-28DB479BD83B}" presName="parentText" presStyleLbl="node1" presStyleIdx="0" presStyleCnt="5" custLinFactNeighborX="-1588" custLinFactNeighborY="-20888">
        <dgm:presLayoutVars>
          <dgm:chMax val="0"/>
          <dgm:bulletEnabled val="1"/>
        </dgm:presLayoutVars>
      </dgm:prSet>
      <dgm:spPr/>
    </dgm:pt>
    <dgm:pt modelId="{72D0C56A-F658-1644-A073-15C0CA313484}" type="pres">
      <dgm:prSet presAssocID="{D7E1EF05-511C-4FF5-A77E-70F15B45990B}" presName="spacer" presStyleCnt="0"/>
      <dgm:spPr/>
    </dgm:pt>
    <dgm:pt modelId="{4E95EE84-1CE4-7A4F-8E90-F2BE5EE04C3A}" type="pres">
      <dgm:prSet presAssocID="{38280E42-AE8F-5C40-8A30-A55CDFBADD28}" presName="parentText" presStyleLbl="node1" presStyleIdx="1" presStyleCnt="5">
        <dgm:presLayoutVars>
          <dgm:chMax val="0"/>
          <dgm:bulletEnabled val="1"/>
        </dgm:presLayoutVars>
      </dgm:prSet>
      <dgm:spPr/>
    </dgm:pt>
    <dgm:pt modelId="{1E416875-6250-4B47-A325-4C5B93A7C39C}" type="pres">
      <dgm:prSet presAssocID="{4F9C9673-8ACE-DC44-8758-BD5AF776D82B}" presName="spacer" presStyleCnt="0"/>
      <dgm:spPr/>
    </dgm:pt>
    <dgm:pt modelId="{E37C50AD-6C17-F041-999D-8240F1A39283}" type="pres">
      <dgm:prSet presAssocID="{9F12313A-579D-AF4D-9BB7-09EFE82B6FFF}" presName="parentText" presStyleLbl="node1" presStyleIdx="2" presStyleCnt="5">
        <dgm:presLayoutVars>
          <dgm:chMax val="0"/>
          <dgm:bulletEnabled val="1"/>
        </dgm:presLayoutVars>
      </dgm:prSet>
      <dgm:spPr/>
    </dgm:pt>
    <dgm:pt modelId="{02323246-2023-DD42-859D-DA7E9B123C6E}" type="pres">
      <dgm:prSet presAssocID="{17FDAE62-1EA9-8747-891E-5756DA77E518}" presName="spacer" presStyleCnt="0"/>
      <dgm:spPr/>
    </dgm:pt>
    <dgm:pt modelId="{A3D9CD84-0190-D341-9623-10885D7A5A7F}" type="pres">
      <dgm:prSet presAssocID="{3AAD6E06-E9BC-E140-ACC5-B84182FFAAB9}" presName="parentText" presStyleLbl="node1" presStyleIdx="3" presStyleCnt="5">
        <dgm:presLayoutVars>
          <dgm:chMax val="0"/>
          <dgm:bulletEnabled val="1"/>
        </dgm:presLayoutVars>
      </dgm:prSet>
      <dgm:spPr/>
    </dgm:pt>
    <dgm:pt modelId="{AC110C39-59B6-EB4C-B4A9-2E4EB4765EAA}" type="pres">
      <dgm:prSet presAssocID="{7129FEA4-B7BF-564C-9AF7-ED51634915CA}" presName="spacer" presStyleCnt="0"/>
      <dgm:spPr/>
    </dgm:pt>
    <dgm:pt modelId="{B975C74F-8912-4D4F-A038-F3A028CD5834}" type="pres">
      <dgm:prSet presAssocID="{A4767510-A92E-084A-ADAE-98BBF965A98D}" presName="parentText" presStyleLbl="node1" presStyleIdx="4" presStyleCnt="5">
        <dgm:presLayoutVars>
          <dgm:chMax val="0"/>
          <dgm:bulletEnabled val="1"/>
        </dgm:presLayoutVars>
      </dgm:prSet>
      <dgm:spPr/>
    </dgm:pt>
  </dgm:ptLst>
  <dgm:cxnLst>
    <dgm:cxn modelId="{22123602-8916-B541-B3B6-6FC56A80B259}" srcId="{775B88C5-D5BD-4B09-96B7-7479860C371D}" destId="{9F12313A-579D-AF4D-9BB7-09EFE82B6FFF}" srcOrd="2" destOrd="0" parTransId="{57C331D0-739A-9C42-A219-382D9EF055EE}" sibTransId="{17FDAE62-1EA9-8747-891E-5756DA77E518}"/>
    <dgm:cxn modelId="{D944071C-B85E-AD42-8457-B9844F8F01D0}" type="presOf" srcId="{A4767510-A92E-084A-ADAE-98BBF965A98D}" destId="{B975C74F-8912-4D4F-A038-F3A028CD5834}" srcOrd="0" destOrd="0" presId="urn:microsoft.com/office/officeart/2005/8/layout/vList2"/>
    <dgm:cxn modelId="{EBD7015D-E38F-4845-B513-1B452C33874D}" srcId="{775B88C5-D5BD-4B09-96B7-7479860C371D}" destId="{3AAD6E06-E9BC-E140-ACC5-B84182FFAAB9}" srcOrd="3" destOrd="0" parTransId="{AB25BC5A-E009-444A-8EA4-C501B517547C}" sibTransId="{7129FEA4-B7BF-564C-9AF7-ED51634915CA}"/>
    <dgm:cxn modelId="{33813B4B-2AD7-BB4C-AB54-2954CE850856}" type="presOf" srcId="{14CB487B-DB15-475D-8F1F-28DB479BD83B}" destId="{3CF592DF-3B43-4C6B-8C0F-3159A02A3072}" srcOrd="0" destOrd="0" presId="urn:microsoft.com/office/officeart/2005/8/layout/vList2"/>
    <dgm:cxn modelId="{A8153870-0107-4745-9184-68A30D12A7A7}" type="presOf" srcId="{9F12313A-579D-AF4D-9BB7-09EFE82B6FFF}" destId="{E37C50AD-6C17-F041-999D-8240F1A39283}" srcOrd="0" destOrd="0" presId="urn:microsoft.com/office/officeart/2005/8/layout/vList2"/>
    <dgm:cxn modelId="{5C392B52-9656-EE40-B568-55B6A089973E}" type="presOf" srcId="{3AAD6E06-E9BC-E140-ACC5-B84182FFAAB9}" destId="{A3D9CD84-0190-D341-9623-10885D7A5A7F}" srcOrd="0" destOrd="0" presId="urn:microsoft.com/office/officeart/2005/8/layout/vList2"/>
    <dgm:cxn modelId="{926AAE58-EC31-3843-A949-A9A02B288829}" srcId="{775B88C5-D5BD-4B09-96B7-7479860C371D}" destId="{A4767510-A92E-084A-ADAE-98BBF965A98D}" srcOrd="4" destOrd="0" parTransId="{3442173A-A508-E14D-96CE-B3648B964B05}" sibTransId="{5E2BE092-73FE-5A44-A1BD-FEF37D6211A7}"/>
    <dgm:cxn modelId="{18E5B193-26C5-DC4F-B12E-E1DDB7643F8C}" type="presOf" srcId="{38280E42-AE8F-5C40-8A30-A55CDFBADD28}" destId="{4E95EE84-1CE4-7A4F-8E90-F2BE5EE04C3A}" srcOrd="0" destOrd="0" presId="urn:microsoft.com/office/officeart/2005/8/layout/vList2"/>
    <dgm:cxn modelId="{077753D3-E0F5-AB47-A3A1-EF57AB98D46F}" srcId="{775B88C5-D5BD-4B09-96B7-7479860C371D}" destId="{38280E42-AE8F-5C40-8A30-A55CDFBADD28}" srcOrd="1" destOrd="0" parTransId="{370EF7C9-31C9-E441-A330-3191E36399A2}" sibTransId="{4F9C9673-8ACE-DC44-8758-BD5AF776D82B}"/>
    <dgm:cxn modelId="{53F402FB-1A69-4D7A-B691-AEA5766A48AB}" srcId="{775B88C5-D5BD-4B09-96B7-7479860C371D}" destId="{14CB487B-DB15-475D-8F1F-28DB479BD83B}" srcOrd="0" destOrd="0" parTransId="{779EAAEC-87F2-4A9A-AD7C-6FBDCE438BD2}" sibTransId="{D7E1EF05-511C-4FF5-A77E-70F15B45990B}"/>
    <dgm:cxn modelId="{3AE8BAFF-39A9-2941-AA72-B0A10658DF42}" type="presOf" srcId="{775B88C5-D5BD-4B09-96B7-7479860C371D}" destId="{D18C1CCA-2072-45D4-9E9C-5208507455FE}" srcOrd="0" destOrd="0" presId="urn:microsoft.com/office/officeart/2005/8/layout/vList2"/>
    <dgm:cxn modelId="{32EE5873-0929-8343-A749-2E461ED7999A}" type="presParOf" srcId="{D18C1CCA-2072-45D4-9E9C-5208507455FE}" destId="{3CF592DF-3B43-4C6B-8C0F-3159A02A3072}" srcOrd="0" destOrd="0" presId="urn:microsoft.com/office/officeart/2005/8/layout/vList2"/>
    <dgm:cxn modelId="{365A7661-D96E-F547-BF4B-39C4D652481F}" type="presParOf" srcId="{D18C1CCA-2072-45D4-9E9C-5208507455FE}" destId="{72D0C56A-F658-1644-A073-15C0CA313484}" srcOrd="1" destOrd="0" presId="urn:microsoft.com/office/officeart/2005/8/layout/vList2"/>
    <dgm:cxn modelId="{ACDFEE88-498A-DA42-A34B-3EA7EF772E9B}" type="presParOf" srcId="{D18C1CCA-2072-45D4-9E9C-5208507455FE}" destId="{4E95EE84-1CE4-7A4F-8E90-F2BE5EE04C3A}" srcOrd="2" destOrd="0" presId="urn:microsoft.com/office/officeart/2005/8/layout/vList2"/>
    <dgm:cxn modelId="{E0AD3398-6C34-AE49-B072-BE3F50AE5980}" type="presParOf" srcId="{D18C1CCA-2072-45D4-9E9C-5208507455FE}" destId="{1E416875-6250-4B47-A325-4C5B93A7C39C}" srcOrd="3" destOrd="0" presId="urn:microsoft.com/office/officeart/2005/8/layout/vList2"/>
    <dgm:cxn modelId="{629267FF-1659-7546-97CC-FAF6E6676B82}" type="presParOf" srcId="{D18C1CCA-2072-45D4-9E9C-5208507455FE}" destId="{E37C50AD-6C17-F041-999D-8240F1A39283}" srcOrd="4" destOrd="0" presId="urn:microsoft.com/office/officeart/2005/8/layout/vList2"/>
    <dgm:cxn modelId="{3EC9D96F-8D57-FB47-B046-D72F9ABB922C}" type="presParOf" srcId="{D18C1CCA-2072-45D4-9E9C-5208507455FE}" destId="{02323246-2023-DD42-859D-DA7E9B123C6E}" srcOrd="5" destOrd="0" presId="urn:microsoft.com/office/officeart/2005/8/layout/vList2"/>
    <dgm:cxn modelId="{CCE69B3C-8EEF-0C49-BD77-C47D9667C7F5}" type="presParOf" srcId="{D18C1CCA-2072-45D4-9E9C-5208507455FE}" destId="{A3D9CD84-0190-D341-9623-10885D7A5A7F}" srcOrd="6" destOrd="0" presId="urn:microsoft.com/office/officeart/2005/8/layout/vList2"/>
    <dgm:cxn modelId="{8603C69A-AA8C-6346-B4FE-51EEFFD95538}" type="presParOf" srcId="{D18C1CCA-2072-45D4-9E9C-5208507455FE}" destId="{AC110C39-59B6-EB4C-B4A9-2E4EB4765EAA}" srcOrd="7" destOrd="0" presId="urn:microsoft.com/office/officeart/2005/8/layout/vList2"/>
    <dgm:cxn modelId="{DA7A2C11-98C9-D141-9B77-DA4F786595E5}" type="presParOf" srcId="{D18C1CCA-2072-45D4-9E9C-5208507455FE}" destId="{B975C74F-8912-4D4F-A038-F3A028CD583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5B88C5-D5BD-4B09-96B7-7479860C371D}" type="doc">
      <dgm:prSet loTypeId="urn:microsoft.com/office/officeart/2005/8/layout/vList2" loCatId="list" qsTypeId="urn:microsoft.com/office/officeart/2005/8/quickstyle/simple5" qsCatId="simple" csTypeId="urn:microsoft.com/office/officeart/2005/8/colors/colorful1#2" csCatId="colorful" phldr="1"/>
      <dgm:spPr/>
      <dgm:t>
        <a:bodyPr/>
        <a:lstStyle/>
        <a:p>
          <a:endParaRPr lang="zh-TW" altLang="en-US"/>
        </a:p>
      </dgm:t>
    </dgm:pt>
    <dgm:pt modelId="{14CB487B-DB15-475D-8F1F-28DB479BD83B}">
      <dgm:prSet phldrT="[文字]"/>
      <dgm:spPr/>
      <dgm:t>
        <a:bodyPr/>
        <a:lstStyle/>
        <a:p>
          <a:r>
            <a:rPr lang="zh-TW" altLang="en-US" dirty="0">
              <a:latin typeface="微軟正黑體" pitchFamily="34" charset="-120"/>
              <a:ea typeface="微軟正黑體" pitchFamily="34" charset="-120"/>
            </a:rPr>
            <a:t>汎宇電商介紹</a:t>
          </a:r>
        </a:p>
      </dgm:t>
    </dgm:pt>
    <dgm:pt modelId="{779EAAEC-87F2-4A9A-AD7C-6FBDCE438BD2}" type="parTrans" cxnId="{53F402FB-1A69-4D7A-B691-AEA5766A48AB}">
      <dgm:prSet/>
      <dgm:spPr/>
      <dgm:t>
        <a:bodyPr/>
        <a:lstStyle/>
        <a:p>
          <a:endParaRPr lang="zh-TW" altLang="en-US">
            <a:latin typeface="微軟正黑體" pitchFamily="34" charset="-120"/>
            <a:ea typeface="微軟正黑體" pitchFamily="34" charset="-120"/>
          </a:endParaRPr>
        </a:p>
      </dgm:t>
    </dgm:pt>
    <dgm:pt modelId="{D7E1EF05-511C-4FF5-A77E-70F15B45990B}" type="sibTrans" cxnId="{53F402FB-1A69-4D7A-B691-AEA5766A48AB}">
      <dgm:prSet/>
      <dgm:spPr/>
      <dgm:t>
        <a:bodyPr/>
        <a:lstStyle/>
        <a:p>
          <a:endParaRPr lang="zh-TW" altLang="en-US">
            <a:latin typeface="微軟正黑體" pitchFamily="34" charset="-120"/>
            <a:ea typeface="微軟正黑體" pitchFamily="34" charset="-120"/>
          </a:endParaRPr>
        </a:p>
      </dgm:t>
    </dgm:pt>
    <dgm:pt modelId="{A4767510-A92E-084A-ADAE-98BBF965A98D}">
      <dgm:prSet/>
      <dgm:spPr/>
      <dgm:t>
        <a:bodyPr/>
        <a:lstStyle/>
        <a:p>
          <a:r>
            <a:rPr lang="en-US" altLang="zh-TW" dirty="0">
              <a:latin typeface="微軟正黑體" pitchFamily="34" charset="-120"/>
              <a:ea typeface="微軟正黑體" pitchFamily="34" charset="-120"/>
            </a:rPr>
            <a:t>Q</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&amp;</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a:t>
          </a:r>
          <a:endParaRPr lang="zh-TW" altLang="en-US" dirty="0"/>
        </a:p>
      </dgm:t>
    </dgm:pt>
    <dgm:pt modelId="{3442173A-A508-E14D-96CE-B3648B964B05}" type="parTrans" cxnId="{926AAE58-EC31-3843-A949-A9A02B288829}">
      <dgm:prSet/>
      <dgm:spPr/>
      <dgm:t>
        <a:bodyPr/>
        <a:lstStyle/>
        <a:p>
          <a:endParaRPr lang="zh-TW" altLang="en-US"/>
        </a:p>
      </dgm:t>
    </dgm:pt>
    <dgm:pt modelId="{5E2BE092-73FE-5A44-A1BD-FEF37D6211A7}" type="sibTrans" cxnId="{926AAE58-EC31-3843-A949-A9A02B288829}">
      <dgm:prSet/>
      <dgm:spPr/>
      <dgm:t>
        <a:bodyPr/>
        <a:lstStyle/>
        <a:p>
          <a:endParaRPr lang="zh-TW" altLang="en-US"/>
        </a:p>
      </dgm:t>
    </dgm:pt>
    <dgm:pt modelId="{9F12313A-579D-AF4D-9BB7-09EFE82B6FFF}">
      <dgm:prSet phldrT="[文字]"/>
      <dgm:spPr/>
      <dgm:t>
        <a:bodyPr/>
        <a:lstStyle/>
        <a:p>
          <a:r>
            <a:rPr lang="zh-TW" altLang="en-US" dirty="0">
              <a:latin typeface="微軟正黑體" pitchFamily="34" charset="-120"/>
              <a:ea typeface="微軟正黑體" pitchFamily="34" charset="-120"/>
            </a:rPr>
            <a:t>汎宇電子發票雲功能</a:t>
          </a:r>
        </a:p>
      </dgm:t>
    </dgm:pt>
    <dgm:pt modelId="{57C331D0-739A-9C42-A219-382D9EF055EE}" type="parTrans" cxnId="{22123602-8916-B541-B3B6-6FC56A80B259}">
      <dgm:prSet/>
      <dgm:spPr/>
      <dgm:t>
        <a:bodyPr/>
        <a:lstStyle/>
        <a:p>
          <a:endParaRPr lang="zh-TW" altLang="en-US"/>
        </a:p>
      </dgm:t>
    </dgm:pt>
    <dgm:pt modelId="{17FDAE62-1EA9-8747-891E-5756DA77E518}" type="sibTrans" cxnId="{22123602-8916-B541-B3B6-6FC56A80B259}">
      <dgm:prSet/>
      <dgm:spPr/>
      <dgm:t>
        <a:bodyPr/>
        <a:lstStyle/>
        <a:p>
          <a:endParaRPr lang="zh-TW" altLang="en-US"/>
        </a:p>
      </dgm:t>
    </dgm:pt>
    <dgm:pt modelId="{3AAD6E06-E9BC-E140-ACC5-B84182FFAAB9}">
      <dgm:prSet phldrT="[文字]"/>
      <dgm:spPr/>
      <dgm:t>
        <a:bodyPr/>
        <a:lstStyle/>
        <a:p>
          <a:r>
            <a:rPr lang="zh-TW" altLang="en-US" dirty="0">
              <a:latin typeface="微軟正黑體" pitchFamily="34" charset="-120"/>
              <a:ea typeface="微軟正黑體" pitchFamily="34" charset="-120"/>
            </a:rPr>
            <a:t>電子發票申請與後續服務說明</a:t>
          </a:r>
        </a:p>
      </dgm:t>
    </dgm:pt>
    <dgm:pt modelId="{AB25BC5A-E009-444A-8EA4-C501B517547C}" type="parTrans" cxnId="{EBD7015D-E38F-4845-B513-1B452C33874D}">
      <dgm:prSet/>
      <dgm:spPr/>
      <dgm:t>
        <a:bodyPr/>
        <a:lstStyle/>
        <a:p>
          <a:endParaRPr lang="zh-TW" altLang="en-US"/>
        </a:p>
      </dgm:t>
    </dgm:pt>
    <dgm:pt modelId="{7129FEA4-B7BF-564C-9AF7-ED51634915CA}" type="sibTrans" cxnId="{EBD7015D-E38F-4845-B513-1B452C33874D}">
      <dgm:prSet/>
      <dgm:spPr/>
      <dgm:t>
        <a:bodyPr/>
        <a:lstStyle/>
        <a:p>
          <a:endParaRPr lang="zh-TW" altLang="en-US"/>
        </a:p>
      </dgm:t>
    </dgm:pt>
    <dgm:pt modelId="{38280E42-AE8F-5C40-8A30-A55CDFBADD28}">
      <dgm:prSet phldrT="[文字]"/>
      <dgm:spPr/>
      <dgm:t>
        <a:bodyPr/>
        <a:lstStyle/>
        <a:p>
          <a:r>
            <a:rPr lang="zh-TW" altLang="en-US" dirty="0">
              <a:latin typeface="微軟正黑體" pitchFamily="34" charset="-120"/>
              <a:ea typeface="微軟正黑體" pitchFamily="34" charset="-120"/>
            </a:rPr>
            <a:t>電子發票相關規定說明</a:t>
          </a:r>
        </a:p>
      </dgm:t>
    </dgm:pt>
    <dgm:pt modelId="{370EF7C9-31C9-E441-A330-3191E36399A2}" type="parTrans" cxnId="{077753D3-E0F5-AB47-A3A1-EF57AB98D46F}">
      <dgm:prSet/>
      <dgm:spPr/>
      <dgm:t>
        <a:bodyPr/>
        <a:lstStyle/>
        <a:p>
          <a:endParaRPr lang="zh-TW" altLang="en-US"/>
        </a:p>
      </dgm:t>
    </dgm:pt>
    <dgm:pt modelId="{4F9C9673-8ACE-DC44-8758-BD5AF776D82B}" type="sibTrans" cxnId="{077753D3-E0F5-AB47-A3A1-EF57AB98D46F}">
      <dgm:prSet/>
      <dgm:spPr/>
      <dgm:t>
        <a:bodyPr/>
        <a:lstStyle/>
        <a:p>
          <a:endParaRPr lang="zh-TW" altLang="en-US"/>
        </a:p>
      </dgm:t>
    </dgm:pt>
    <dgm:pt modelId="{D18C1CCA-2072-45D4-9E9C-5208507455FE}" type="pres">
      <dgm:prSet presAssocID="{775B88C5-D5BD-4B09-96B7-7479860C371D}" presName="linear" presStyleCnt="0">
        <dgm:presLayoutVars>
          <dgm:animLvl val="lvl"/>
          <dgm:resizeHandles val="exact"/>
        </dgm:presLayoutVars>
      </dgm:prSet>
      <dgm:spPr/>
    </dgm:pt>
    <dgm:pt modelId="{3CF592DF-3B43-4C6B-8C0F-3159A02A3072}" type="pres">
      <dgm:prSet presAssocID="{14CB487B-DB15-475D-8F1F-28DB479BD83B}" presName="parentText" presStyleLbl="node1" presStyleIdx="0" presStyleCnt="5" custLinFactNeighborX="-1588" custLinFactNeighborY="-20888">
        <dgm:presLayoutVars>
          <dgm:chMax val="0"/>
          <dgm:bulletEnabled val="1"/>
        </dgm:presLayoutVars>
      </dgm:prSet>
      <dgm:spPr/>
    </dgm:pt>
    <dgm:pt modelId="{72D0C56A-F658-1644-A073-15C0CA313484}" type="pres">
      <dgm:prSet presAssocID="{D7E1EF05-511C-4FF5-A77E-70F15B45990B}" presName="spacer" presStyleCnt="0"/>
      <dgm:spPr/>
    </dgm:pt>
    <dgm:pt modelId="{4E95EE84-1CE4-7A4F-8E90-F2BE5EE04C3A}" type="pres">
      <dgm:prSet presAssocID="{38280E42-AE8F-5C40-8A30-A55CDFBADD28}" presName="parentText" presStyleLbl="node1" presStyleIdx="1" presStyleCnt="5">
        <dgm:presLayoutVars>
          <dgm:chMax val="0"/>
          <dgm:bulletEnabled val="1"/>
        </dgm:presLayoutVars>
      </dgm:prSet>
      <dgm:spPr/>
    </dgm:pt>
    <dgm:pt modelId="{1E416875-6250-4B47-A325-4C5B93A7C39C}" type="pres">
      <dgm:prSet presAssocID="{4F9C9673-8ACE-DC44-8758-BD5AF776D82B}" presName="spacer" presStyleCnt="0"/>
      <dgm:spPr/>
    </dgm:pt>
    <dgm:pt modelId="{E37C50AD-6C17-F041-999D-8240F1A39283}" type="pres">
      <dgm:prSet presAssocID="{9F12313A-579D-AF4D-9BB7-09EFE82B6FFF}" presName="parentText" presStyleLbl="node1" presStyleIdx="2" presStyleCnt="5">
        <dgm:presLayoutVars>
          <dgm:chMax val="0"/>
          <dgm:bulletEnabled val="1"/>
        </dgm:presLayoutVars>
      </dgm:prSet>
      <dgm:spPr/>
    </dgm:pt>
    <dgm:pt modelId="{02323246-2023-DD42-859D-DA7E9B123C6E}" type="pres">
      <dgm:prSet presAssocID="{17FDAE62-1EA9-8747-891E-5756DA77E518}" presName="spacer" presStyleCnt="0"/>
      <dgm:spPr/>
    </dgm:pt>
    <dgm:pt modelId="{A3D9CD84-0190-D341-9623-10885D7A5A7F}" type="pres">
      <dgm:prSet presAssocID="{3AAD6E06-E9BC-E140-ACC5-B84182FFAAB9}" presName="parentText" presStyleLbl="node1" presStyleIdx="3" presStyleCnt="5">
        <dgm:presLayoutVars>
          <dgm:chMax val="0"/>
          <dgm:bulletEnabled val="1"/>
        </dgm:presLayoutVars>
      </dgm:prSet>
      <dgm:spPr/>
    </dgm:pt>
    <dgm:pt modelId="{AC110C39-59B6-EB4C-B4A9-2E4EB4765EAA}" type="pres">
      <dgm:prSet presAssocID="{7129FEA4-B7BF-564C-9AF7-ED51634915CA}" presName="spacer" presStyleCnt="0"/>
      <dgm:spPr/>
    </dgm:pt>
    <dgm:pt modelId="{B975C74F-8912-4D4F-A038-F3A028CD5834}" type="pres">
      <dgm:prSet presAssocID="{A4767510-A92E-084A-ADAE-98BBF965A98D}" presName="parentText" presStyleLbl="node1" presStyleIdx="4" presStyleCnt="5">
        <dgm:presLayoutVars>
          <dgm:chMax val="0"/>
          <dgm:bulletEnabled val="1"/>
        </dgm:presLayoutVars>
      </dgm:prSet>
      <dgm:spPr/>
    </dgm:pt>
  </dgm:ptLst>
  <dgm:cxnLst>
    <dgm:cxn modelId="{22123602-8916-B541-B3B6-6FC56A80B259}" srcId="{775B88C5-D5BD-4B09-96B7-7479860C371D}" destId="{9F12313A-579D-AF4D-9BB7-09EFE82B6FFF}" srcOrd="2" destOrd="0" parTransId="{57C331D0-739A-9C42-A219-382D9EF055EE}" sibTransId="{17FDAE62-1EA9-8747-891E-5756DA77E518}"/>
    <dgm:cxn modelId="{69B27A37-497C-0544-989B-FA58146DA4BC}" type="presOf" srcId="{3AAD6E06-E9BC-E140-ACC5-B84182FFAAB9}" destId="{A3D9CD84-0190-D341-9623-10885D7A5A7F}" srcOrd="0" destOrd="0" presId="urn:microsoft.com/office/officeart/2005/8/layout/vList2"/>
    <dgm:cxn modelId="{EBD7015D-E38F-4845-B513-1B452C33874D}" srcId="{775B88C5-D5BD-4B09-96B7-7479860C371D}" destId="{3AAD6E06-E9BC-E140-ACC5-B84182FFAAB9}" srcOrd="3" destOrd="0" parTransId="{AB25BC5A-E009-444A-8EA4-C501B517547C}" sibTransId="{7129FEA4-B7BF-564C-9AF7-ED51634915CA}"/>
    <dgm:cxn modelId="{316D006D-CC28-8E48-A4EC-2889BA76D8F5}" type="presOf" srcId="{9F12313A-579D-AF4D-9BB7-09EFE82B6FFF}" destId="{E37C50AD-6C17-F041-999D-8240F1A39283}" srcOrd="0" destOrd="0" presId="urn:microsoft.com/office/officeart/2005/8/layout/vList2"/>
    <dgm:cxn modelId="{926AAE58-EC31-3843-A949-A9A02B288829}" srcId="{775B88C5-D5BD-4B09-96B7-7479860C371D}" destId="{A4767510-A92E-084A-ADAE-98BBF965A98D}" srcOrd="4" destOrd="0" parTransId="{3442173A-A508-E14D-96CE-B3648B964B05}" sibTransId="{5E2BE092-73FE-5A44-A1BD-FEF37D6211A7}"/>
    <dgm:cxn modelId="{24577993-C847-204F-B33A-F86960AF81DF}" type="presOf" srcId="{14CB487B-DB15-475D-8F1F-28DB479BD83B}" destId="{3CF592DF-3B43-4C6B-8C0F-3159A02A3072}" srcOrd="0" destOrd="0" presId="urn:microsoft.com/office/officeart/2005/8/layout/vList2"/>
    <dgm:cxn modelId="{138C89A1-EA4A-2344-86D2-A8068060A7DB}" type="presOf" srcId="{775B88C5-D5BD-4B09-96B7-7479860C371D}" destId="{D18C1CCA-2072-45D4-9E9C-5208507455FE}" srcOrd="0" destOrd="0" presId="urn:microsoft.com/office/officeart/2005/8/layout/vList2"/>
    <dgm:cxn modelId="{2AE209CF-D07E-414D-824E-2E230C20838A}" type="presOf" srcId="{38280E42-AE8F-5C40-8A30-A55CDFBADD28}" destId="{4E95EE84-1CE4-7A4F-8E90-F2BE5EE04C3A}" srcOrd="0" destOrd="0" presId="urn:microsoft.com/office/officeart/2005/8/layout/vList2"/>
    <dgm:cxn modelId="{6D0D20D3-DA53-8648-AFBC-A88ED4CB1011}" type="presOf" srcId="{A4767510-A92E-084A-ADAE-98BBF965A98D}" destId="{B975C74F-8912-4D4F-A038-F3A028CD5834}" srcOrd="0" destOrd="0" presId="urn:microsoft.com/office/officeart/2005/8/layout/vList2"/>
    <dgm:cxn modelId="{077753D3-E0F5-AB47-A3A1-EF57AB98D46F}" srcId="{775B88C5-D5BD-4B09-96B7-7479860C371D}" destId="{38280E42-AE8F-5C40-8A30-A55CDFBADD28}" srcOrd="1" destOrd="0" parTransId="{370EF7C9-31C9-E441-A330-3191E36399A2}" sibTransId="{4F9C9673-8ACE-DC44-8758-BD5AF776D82B}"/>
    <dgm:cxn modelId="{53F402FB-1A69-4D7A-B691-AEA5766A48AB}" srcId="{775B88C5-D5BD-4B09-96B7-7479860C371D}" destId="{14CB487B-DB15-475D-8F1F-28DB479BD83B}" srcOrd="0" destOrd="0" parTransId="{779EAAEC-87F2-4A9A-AD7C-6FBDCE438BD2}" sibTransId="{D7E1EF05-511C-4FF5-A77E-70F15B45990B}"/>
    <dgm:cxn modelId="{A82BC8E6-8360-A840-AD8F-AA579BDD2BC2}" type="presParOf" srcId="{D18C1CCA-2072-45D4-9E9C-5208507455FE}" destId="{3CF592DF-3B43-4C6B-8C0F-3159A02A3072}" srcOrd="0" destOrd="0" presId="urn:microsoft.com/office/officeart/2005/8/layout/vList2"/>
    <dgm:cxn modelId="{821EF253-62A4-BE4A-8B02-5C0A3FE67E3A}" type="presParOf" srcId="{D18C1CCA-2072-45D4-9E9C-5208507455FE}" destId="{72D0C56A-F658-1644-A073-15C0CA313484}" srcOrd="1" destOrd="0" presId="urn:microsoft.com/office/officeart/2005/8/layout/vList2"/>
    <dgm:cxn modelId="{CD0607C4-C457-EE4D-AD36-56A45B012105}" type="presParOf" srcId="{D18C1CCA-2072-45D4-9E9C-5208507455FE}" destId="{4E95EE84-1CE4-7A4F-8E90-F2BE5EE04C3A}" srcOrd="2" destOrd="0" presId="urn:microsoft.com/office/officeart/2005/8/layout/vList2"/>
    <dgm:cxn modelId="{F505A138-69B2-344A-AF16-DEEF3AF77C2C}" type="presParOf" srcId="{D18C1CCA-2072-45D4-9E9C-5208507455FE}" destId="{1E416875-6250-4B47-A325-4C5B93A7C39C}" srcOrd="3" destOrd="0" presId="urn:microsoft.com/office/officeart/2005/8/layout/vList2"/>
    <dgm:cxn modelId="{D1D94628-344B-704E-A10E-D7EF470C91D0}" type="presParOf" srcId="{D18C1CCA-2072-45D4-9E9C-5208507455FE}" destId="{E37C50AD-6C17-F041-999D-8240F1A39283}" srcOrd="4" destOrd="0" presId="urn:microsoft.com/office/officeart/2005/8/layout/vList2"/>
    <dgm:cxn modelId="{70063EE7-0BC8-0840-BB96-526765608EB7}" type="presParOf" srcId="{D18C1CCA-2072-45D4-9E9C-5208507455FE}" destId="{02323246-2023-DD42-859D-DA7E9B123C6E}" srcOrd="5" destOrd="0" presId="urn:microsoft.com/office/officeart/2005/8/layout/vList2"/>
    <dgm:cxn modelId="{DB2B372B-DF0B-A44F-8CD0-F60B5453F47D}" type="presParOf" srcId="{D18C1CCA-2072-45D4-9E9C-5208507455FE}" destId="{A3D9CD84-0190-D341-9623-10885D7A5A7F}" srcOrd="6" destOrd="0" presId="urn:microsoft.com/office/officeart/2005/8/layout/vList2"/>
    <dgm:cxn modelId="{83BBD64F-B25B-334E-B1CF-DFADB9194555}" type="presParOf" srcId="{D18C1CCA-2072-45D4-9E9C-5208507455FE}" destId="{AC110C39-59B6-EB4C-B4A9-2E4EB4765EAA}" srcOrd="7" destOrd="0" presId="urn:microsoft.com/office/officeart/2005/8/layout/vList2"/>
    <dgm:cxn modelId="{E07C32E8-304B-904B-B07F-2A17F347AF13}" type="presParOf" srcId="{D18C1CCA-2072-45D4-9E9C-5208507455FE}" destId="{B975C74F-8912-4D4F-A038-F3A028CD583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5B88C5-D5BD-4B09-96B7-7479860C371D}" type="doc">
      <dgm:prSet loTypeId="urn:microsoft.com/office/officeart/2005/8/layout/vList2" loCatId="list" qsTypeId="urn:microsoft.com/office/officeart/2005/8/quickstyle/simple5" qsCatId="simple" csTypeId="urn:microsoft.com/office/officeart/2005/8/colors/colorful1#2" csCatId="colorful" phldr="1"/>
      <dgm:spPr/>
      <dgm:t>
        <a:bodyPr/>
        <a:lstStyle/>
        <a:p>
          <a:endParaRPr lang="zh-TW" altLang="en-US"/>
        </a:p>
      </dgm:t>
    </dgm:pt>
    <dgm:pt modelId="{14CB487B-DB15-475D-8F1F-28DB479BD83B}">
      <dgm:prSet phldrT="[文字]"/>
      <dgm:spPr/>
      <dgm:t>
        <a:bodyPr/>
        <a:lstStyle/>
        <a:p>
          <a:r>
            <a:rPr lang="zh-TW" altLang="en-US" dirty="0">
              <a:latin typeface="微軟正黑體" pitchFamily="34" charset="-120"/>
              <a:ea typeface="微軟正黑體" pitchFamily="34" charset="-120"/>
            </a:rPr>
            <a:t>汎宇電商介紹</a:t>
          </a:r>
        </a:p>
      </dgm:t>
    </dgm:pt>
    <dgm:pt modelId="{779EAAEC-87F2-4A9A-AD7C-6FBDCE438BD2}" type="parTrans" cxnId="{53F402FB-1A69-4D7A-B691-AEA5766A48AB}">
      <dgm:prSet/>
      <dgm:spPr/>
      <dgm:t>
        <a:bodyPr/>
        <a:lstStyle/>
        <a:p>
          <a:endParaRPr lang="zh-TW" altLang="en-US">
            <a:latin typeface="微軟正黑體" pitchFamily="34" charset="-120"/>
            <a:ea typeface="微軟正黑體" pitchFamily="34" charset="-120"/>
          </a:endParaRPr>
        </a:p>
      </dgm:t>
    </dgm:pt>
    <dgm:pt modelId="{D7E1EF05-511C-4FF5-A77E-70F15B45990B}" type="sibTrans" cxnId="{53F402FB-1A69-4D7A-B691-AEA5766A48AB}">
      <dgm:prSet/>
      <dgm:spPr/>
      <dgm:t>
        <a:bodyPr/>
        <a:lstStyle/>
        <a:p>
          <a:endParaRPr lang="zh-TW" altLang="en-US">
            <a:latin typeface="微軟正黑體" pitchFamily="34" charset="-120"/>
            <a:ea typeface="微軟正黑體" pitchFamily="34" charset="-120"/>
          </a:endParaRPr>
        </a:p>
      </dgm:t>
    </dgm:pt>
    <dgm:pt modelId="{A4767510-A92E-084A-ADAE-98BBF965A98D}">
      <dgm:prSet/>
      <dgm:spPr/>
      <dgm:t>
        <a:bodyPr/>
        <a:lstStyle/>
        <a:p>
          <a:r>
            <a:rPr lang="en-US" altLang="zh-TW" dirty="0">
              <a:latin typeface="微軟正黑體" pitchFamily="34" charset="-120"/>
              <a:ea typeface="微軟正黑體" pitchFamily="34" charset="-120"/>
            </a:rPr>
            <a:t>Q</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&amp;</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A</a:t>
          </a:r>
          <a:endParaRPr lang="zh-TW" altLang="en-US" dirty="0"/>
        </a:p>
      </dgm:t>
    </dgm:pt>
    <dgm:pt modelId="{3442173A-A508-E14D-96CE-B3648B964B05}" type="parTrans" cxnId="{926AAE58-EC31-3843-A949-A9A02B288829}">
      <dgm:prSet/>
      <dgm:spPr/>
      <dgm:t>
        <a:bodyPr/>
        <a:lstStyle/>
        <a:p>
          <a:endParaRPr lang="zh-TW" altLang="en-US"/>
        </a:p>
      </dgm:t>
    </dgm:pt>
    <dgm:pt modelId="{5E2BE092-73FE-5A44-A1BD-FEF37D6211A7}" type="sibTrans" cxnId="{926AAE58-EC31-3843-A949-A9A02B288829}">
      <dgm:prSet/>
      <dgm:spPr/>
      <dgm:t>
        <a:bodyPr/>
        <a:lstStyle/>
        <a:p>
          <a:endParaRPr lang="zh-TW" altLang="en-US"/>
        </a:p>
      </dgm:t>
    </dgm:pt>
    <dgm:pt modelId="{9F12313A-579D-AF4D-9BB7-09EFE82B6FFF}">
      <dgm:prSet phldrT="[文字]"/>
      <dgm:spPr/>
      <dgm:t>
        <a:bodyPr/>
        <a:lstStyle/>
        <a:p>
          <a:r>
            <a:rPr lang="zh-TW" altLang="en-US" dirty="0">
              <a:latin typeface="微軟正黑體" pitchFamily="34" charset="-120"/>
              <a:ea typeface="微軟正黑體" pitchFamily="34" charset="-120"/>
            </a:rPr>
            <a:t>汎宇電子發票雲功能</a:t>
          </a:r>
        </a:p>
      </dgm:t>
    </dgm:pt>
    <dgm:pt modelId="{57C331D0-739A-9C42-A219-382D9EF055EE}" type="parTrans" cxnId="{22123602-8916-B541-B3B6-6FC56A80B259}">
      <dgm:prSet/>
      <dgm:spPr/>
      <dgm:t>
        <a:bodyPr/>
        <a:lstStyle/>
        <a:p>
          <a:endParaRPr lang="zh-TW" altLang="en-US"/>
        </a:p>
      </dgm:t>
    </dgm:pt>
    <dgm:pt modelId="{17FDAE62-1EA9-8747-891E-5756DA77E518}" type="sibTrans" cxnId="{22123602-8916-B541-B3B6-6FC56A80B259}">
      <dgm:prSet/>
      <dgm:spPr/>
      <dgm:t>
        <a:bodyPr/>
        <a:lstStyle/>
        <a:p>
          <a:endParaRPr lang="zh-TW" altLang="en-US"/>
        </a:p>
      </dgm:t>
    </dgm:pt>
    <dgm:pt modelId="{3AAD6E06-E9BC-E140-ACC5-B84182FFAAB9}">
      <dgm:prSet phldrT="[文字]"/>
      <dgm:spPr/>
      <dgm:t>
        <a:bodyPr/>
        <a:lstStyle/>
        <a:p>
          <a:r>
            <a:rPr lang="zh-TW" altLang="en-US" dirty="0">
              <a:latin typeface="微軟正黑體" pitchFamily="34" charset="-120"/>
              <a:ea typeface="微軟正黑體" pitchFamily="34" charset="-120"/>
            </a:rPr>
            <a:t>電子發票申請與後續服務說明</a:t>
          </a:r>
        </a:p>
      </dgm:t>
    </dgm:pt>
    <dgm:pt modelId="{AB25BC5A-E009-444A-8EA4-C501B517547C}" type="parTrans" cxnId="{EBD7015D-E38F-4845-B513-1B452C33874D}">
      <dgm:prSet/>
      <dgm:spPr/>
      <dgm:t>
        <a:bodyPr/>
        <a:lstStyle/>
        <a:p>
          <a:endParaRPr lang="zh-TW" altLang="en-US"/>
        </a:p>
      </dgm:t>
    </dgm:pt>
    <dgm:pt modelId="{7129FEA4-B7BF-564C-9AF7-ED51634915CA}" type="sibTrans" cxnId="{EBD7015D-E38F-4845-B513-1B452C33874D}">
      <dgm:prSet/>
      <dgm:spPr/>
      <dgm:t>
        <a:bodyPr/>
        <a:lstStyle/>
        <a:p>
          <a:endParaRPr lang="zh-TW" altLang="en-US"/>
        </a:p>
      </dgm:t>
    </dgm:pt>
    <dgm:pt modelId="{38280E42-AE8F-5C40-8A30-A55CDFBADD28}">
      <dgm:prSet phldrT="[文字]"/>
      <dgm:spPr/>
      <dgm:t>
        <a:bodyPr/>
        <a:lstStyle/>
        <a:p>
          <a:r>
            <a:rPr lang="zh-TW" altLang="en-US" dirty="0">
              <a:latin typeface="微軟正黑體" pitchFamily="34" charset="-120"/>
              <a:ea typeface="微軟正黑體" pitchFamily="34" charset="-120"/>
            </a:rPr>
            <a:t>電子發票相關規定說明</a:t>
          </a:r>
        </a:p>
      </dgm:t>
    </dgm:pt>
    <dgm:pt modelId="{370EF7C9-31C9-E441-A330-3191E36399A2}" type="parTrans" cxnId="{077753D3-E0F5-AB47-A3A1-EF57AB98D46F}">
      <dgm:prSet/>
      <dgm:spPr/>
      <dgm:t>
        <a:bodyPr/>
        <a:lstStyle/>
        <a:p>
          <a:endParaRPr lang="zh-TW" altLang="en-US"/>
        </a:p>
      </dgm:t>
    </dgm:pt>
    <dgm:pt modelId="{4F9C9673-8ACE-DC44-8758-BD5AF776D82B}" type="sibTrans" cxnId="{077753D3-E0F5-AB47-A3A1-EF57AB98D46F}">
      <dgm:prSet/>
      <dgm:spPr/>
      <dgm:t>
        <a:bodyPr/>
        <a:lstStyle/>
        <a:p>
          <a:endParaRPr lang="zh-TW" altLang="en-US"/>
        </a:p>
      </dgm:t>
    </dgm:pt>
    <dgm:pt modelId="{D18C1CCA-2072-45D4-9E9C-5208507455FE}" type="pres">
      <dgm:prSet presAssocID="{775B88C5-D5BD-4B09-96B7-7479860C371D}" presName="linear" presStyleCnt="0">
        <dgm:presLayoutVars>
          <dgm:animLvl val="lvl"/>
          <dgm:resizeHandles val="exact"/>
        </dgm:presLayoutVars>
      </dgm:prSet>
      <dgm:spPr/>
    </dgm:pt>
    <dgm:pt modelId="{3CF592DF-3B43-4C6B-8C0F-3159A02A3072}" type="pres">
      <dgm:prSet presAssocID="{14CB487B-DB15-475D-8F1F-28DB479BD83B}" presName="parentText" presStyleLbl="node1" presStyleIdx="0" presStyleCnt="5" custLinFactNeighborX="-1588" custLinFactNeighborY="-20888">
        <dgm:presLayoutVars>
          <dgm:chMax val="0"/>
          <dgm:bulletEnabled val="1"/>
        </dgm:presLayoutVars>
      </dgm:prSet>
      <dgm:spPr/>
    </dgm:pt>
    <dgm:pt modelId="{72D0C56A-F658-1644-A073-15C0CA313484}" type="pres">
      <dgm:prSet presAssocID="{D7E1EF05-511C-4FF5-A77E-70F15B45990B}" presName="spacer" presStyleCnt="0"/>
      <dgm:spPr/>
    </dgm:pt>
    <dgm:pt modelId="{4E95EE84-1CE4-7A4F-8E90-F2BE5EE04C3A}" type="pres">
      <dgm:prSet presAssocID="{38280E42-AE8F-5C40-8A30-A55CDFBADD28}" presName="parentText" presStyleLbl="node1" presStyleIdx="1" presStyleCnt="5">
        <dgm:presLayoutVars>
          <dgm:chMax val="0"/>
          <dgm:bulletEnabled val="1"/>
        </dgm:presLayoutVars>
      </dgm:prSet>
      <dgm:spPr/>
    </dgm:pt>
    <dgm:pt modelId="{1E416875-6250-4B47-A325-4C5B93A7C39C}" type="pres">
      <dgm:prSet presAssocID="{4F9C9673-8ACE-DC44-8758-BD5AF776D82B}" presName="spacer" presStyleCnt="0"/>
      <dgm:spPr/>
    </dgm:pt>
    <dgm:pt modelId="{E37C50AD-6C17-F041-999D-8240F1A39283}" type="pres">
      <dgm:prSet presAssocID="{9F12313A-579D-AF4D-9BB7-09EFE82B6FFF}" presName="parentText" presStyleLbl="node1" presStyleIdx="2" presStyleCnt="5">
        <dgm:presLayoutVars>
          <dgm:chMax val="0"/>
          <dgm:bulletEnabled val="1"/>
        </dgm:presLayoutVars>
      </dgm:prSet>
      <dgm:spPr/>
    </dgm:pt>
    <dgm:pt modelId="{02323246-2023-DD42-859D-DA7E9B123C6E}" type="pres">
      <dgm:prSet presAssocID="{17FDAE62-1EA9-8747-891E-5756DA77E518}" presName="spacer" presStyleCnt="0"/>
      <dgm:spPr/>
    </dgm:pt>
    <dgm:pt modelId="{A3D9CD84-0190-D341-9623-10885D7A5A7F}" type="pres">
      <dgm:prSet presAssocID="{3AAD6E06-E9BC-E140-ACC5-B84182FFAAB9}" presName="parentText" presStyleLbl="node1" presStyleIdx="3" presStyleCnt="5">
        <dgm:presLayoutVars>
          <dgm:chMax val="0"/>
          <dgm:bulletEnabled val="1"/>
        </dgm:presLayoutVars>
      </dgm:prSet>
      <dgm:spPr/>
    </dgm:pt>
    <dgm:pt modelId="{AC110C39-59B6-EB4C-B4A9-2E4EB4765EAA}" type="pres">
      <dgm:prSet presAssocID="{7129FEA4-B7BF-564C-9AF7-ED51634915CA}" presName="spacer" presStyleCnt="0"/>
      <dgm:spPr/>
    </dgm:pt>
    <dgm:pt modelId="{B975C74F-8912-4D4F-A038-F3A028CD5834}" type="pres">
      <dgm:prSet presAssocID="{A4767510-A92E-084A-ADAE-98BBF965A98D}" presName="parentText" presStyleLbl="node1" presStyleIdx="4" presStyleCnt="5">
        <dgm:presLayoutVars>
          <dgm:chMax val="0"/>
          <dgm:bulletEnabled val="1"/>
        </dgm:presLayoutVars>
      </dgm:prSet>
      <dgm:spPr/>
    </dgm:pt>
  </dgm:ptLst>
  <dgm:cxnLst>
    <dgm:cxn modelId="{22123602-8916-B541-B3B6-6FC56A80B259}" srcId="{775B88C5-D5BD-4B09-96B7-7479860C371D}" destId="{9F12313A-579D-AF4D-9BB7-09EFE82B6FFF}" srcOrd="2" destOrd="0" parTransId="{57C331D0-739A-9C42-A219-382D9EF055EE}" sibTransId="{17FDAE62-1EA9-8747-891E-5756DA77E518}"/>
    <dgm:cxn modelId="{07ED923E-FD49-0443-A447-574089DC974B}" type="presOf" srcId="{38280E42-AE8F-5C40-8A30-A55CDFBADD28}" destId="{4E95EE84-1CE4-7A4F-8E90-F2BE5EE04C3A}" srcOrd="0" destOrd="0" presId="urn:microsoft.com/office/officeart/2005/8/layout/vList2"/>
    <dgm:cxn modelId="{EBD7015D-E38F-4845-B513-1B452C33874D}" srcId="{775B88C5-D5BD-4B09-96B7-7479860C371D}" destId="{3AAD6E06-E9BC-E140-ACC5-B84182FFAAB9}" srcOrd="3" destOrd="0" parTransId="{AB25BC5A-E009-444A-8EA4-C501B517547C}" sibTransId="{7129FEA4-B7BF-564C-9AF7-ED51634915CA}"/>
    <dgm:cxn modelId="{46F30B5E-D70B-864D-B6FF-6ACF4F879DD0}" type="presOf" srcId="{775B88C5-D5BD-4B09-96B7-7479860C371D}" destId="{D18C1CCA-2072-45D4-9E9C-5208507455FE}" srcOrd="0" destOrd="0" presId="urn:microsoft.com/office/officeart/2005/8/layout/vList2"/>
    <dgm:cxn modelId="{CFAF3C53-3EBE-2D42-96E4-9B52C17A0542}" type="presOf" srcId="{9F12313A-579D-AF4D-9BB7-09EFE82B6FFF}" destId="{E37C50AD-6C17-F041-999D-8240F1A39283}" srcOrd="0" destOrd="0" presId="urn:microsoft.com/office/officeart/2005/8/layout/vList2"/>
    <dgm:cxn modelId="{926AAE58-EC31-3843-A949-A9A02B288829}" srcId="{775B88C5-D5BD-4B09-96B7-7479860C371D}" destId="{A4767510-A92E-084A-ADAE-98BBF965A98D}" srcOrd="4" destOrd="0" parTransId="{3442173A-A508-E14D-96CE-B3648B964B05}" sibTransId="{5E2BE092-73FE-5A44-A1BD-FEF37D6211A7}"/>
    <dgm:cxn modelId="{3DE0A379-020D-CB42-972F-E3D918A44B52}" type="presOf" srcId="{14CB487B-DB15-475D-8F1F-28DB479BD83B}" destId="{3CF592DF-3B43-4C6B-8C0F-3159A02A3072}" srcOrd="0" destOrd="0" presId="urn:microsoft.com/office/officeart/2005/8/layout/vList2"/>
    <dgm:cxn modelId="{6FAAE1C2-1D56-164E-AE04-B81713DBD61A}" type="presOf" srcId="{A4767510-A92E-084A-ADAE-98BBF965A98D}" destId="{B975C74F-8912-4D4F-A038-F3A028CD5834}" srcOrd="0" destOrd="0" presId="urn:microsoft.com/office/officeart/2005/8/layout/vList2"/>
    <dgm:cxn modelId="{077753D3-E0F5-AB47-A3A1-EF57AB98D46F}" srcId="{775B88C5-D5BD-4B09-96B7-7479860C371D}" destId="{38280E42-AE8F-5C40-8A30-A55CDFBADD28}" srcOrd="1" destOrd="0" parTransId="{370EF7C9-31C9-E441-A330-3191E36399A2}" sibTransId="{4F9C9673-8ACE-DC44-8758-BD5AF776D82B}"/>
    <dgm:cxn modelId="{5F1DADF7-14E8-AF4D-82DA-DB27EB14AAC1}" type="presOf" srcId="{3AAD6E06-E9BC-E140-ACC5-B84182FFAAB9}" destId="{A3D9CD84-0190-D341-9623-10885D7A5A7F}" srcOrd="0" destOrd="0" presId="urn:microsoft.com/office/officeart/2005/8/layout/vList2"/>
    <dgm:cxn modelId="{53F402FB-1A69-4D7A-B691-AEA5766A48AB}" srcId="{775B88C5-D5BD-4B09-96B7-7479860C371D}" destId="{14CB487B-DB15-475D-8F1F-28DB479BD83B}" srcOrd="0" destOrd="0" parTransId="{779EAAEC-87F2-4A9A-AD7C-6FBDCE438BD2}" sibTransId="{D7E1EF05-511C-4FF5-A77E-70F15B45990B}"/>
    <dgm:cxn modelId="{B97E41DF-5334-4741-8957-93600F71814C}" type="presParOf" srcId="{D18C1CCA-2072-45D4-9E9C-5208507455FE}" destId="{3CF592DF-3B43-4C6B-8C0F-3159A02A3072}" srcOrd="0" destOrd="0" presId="urn:microsoft.com/office/officeart/2005/8/layout/vList2"/>
    <dgm:cxn modelId="{C3A43C32-96F8-9149-BE9E-57AB4F10FE16}" type="presParOf" srcId="{D18C1CCA-2072-45D4-9E9C-5208507455FE}" destId="{72D0C56A-F658-1644-A073-15C0CA313484}" srcOrd="1" destOrd="0" presId="urn:microsoft.com/office/officeart/2005/8/layout/vList2"/>
    <dgm:cxn modelId="{C93C0ECE-0E57-794A-8BBF-E998B9152E1F}" type="presParOf" srcId="{D18C1CCA-2072-45D4-9E9C-5208507455FE}" destId="{4E95EE84-1CE4-7A4F-8E90-F2BE5EE04C3A}" srcOrd="2" destOrd="0" presId="urn:microsoft.com/office/officeart/2005/8/layout/vList2"/>
    <dgm:cxn modelId="{642C81F3-4005-4043-8EAA-C24AD725672A}" type="presParOf" srcId="{D18C1CCA-2072-45D4-9E9C-5208507455FE}" destId="{1E416875-6250-4B47-A325-4C5B93A7C39C}" srcOrd="3" destOrd="0" presId="urn:microsoft.com/office/officeart/2005/8/layout/vList2"/>
    <dgm:cxn modelId="{7DC88181-A41B-1647-925C-3017675691C0}" type="presParOf" srcId="{D18C1CCA-2072-45D4-9E9C-5208507455FE}" destId="{E37C50AD-6C17-F041-999D-8240F1A39283}" srcOrd="4" destOrd="0" presId="urn:microsoft.com/office/officeart/2005/8/layout/vList2"/>
    <dgm:cxn modelId="{69EE5AF1-2CBD-3E49-970F-564B71E16D72}" type="presParOf" srcId="{D18C1CCA-2072-45D4-9E9C-5208507455FE}" destId="{02323246-2023-DD42-859D-DA7E9B123C6E}" srcOrd="5" destOrd="0" presId="urn:microsoft.com/office/officeart/2005/8/layout/vList2"/>
    <dgm:cxn modelId="{F632BDEF-C76D-6C42-BF44-563204799ECB}" type="presParOf" srcId="{D18C1CCA-2072-45D4-9E9C-5208507455FE}" destId="{A3D9CD84-0190-D341-9623-10885D7A5A7F}" srcOrd="6" destOrd="0" presId="urn:microsoft.com/office/officeart/2005/8/layout/vList2"/>
    <dgm:cxn modelId="{43E30718-5510-6341-BB61-7F61A19F427A}" type="presParOf" srcId="{D18C1CCA-2072-45D4-9E9C-5208507455FE}" destId="{AC110C39-59B6-EB4C-B4A9-2E4EB4765EAA}" srcOrd="7" destOrd="0" presId="urn:microsoft.com/office/officeart/2005/8/layout/vList2"/>
    <dgm:cxn modelId="{55B1B901-391C-2D44-BABF-A3FBD66BF629}" type="presParOf" srcId="{D18C1CCA-2072-45D4-9E9C-5208507455FE}" destId="{B975C74F-8912-4D4F-A038-F3A028CD583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592DF-3B43-4C6B-8C0F-3159A02A3072}">
      <dsp:nvSpPr>
        <dsp:cNvPr id="0" name=""/>
        <dsp:cNvSpPr/>
      </dsp:nvSpPr>
      <dsp:spPr>
        <a:xfrm>
          <a:off x="0" y="60906"/>
          <a:ext cx="7783830" cy="97248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汎宇電商介紹</a:t>
          </a:r>
        </a:p>
      </dsp:txBody>
      <dsp:txXfrm>
        <a:off x="47473" y="108379"/>
        <a:ext cx="7688884" cy="877543"/>
      </dsp:txXfrm>
    </dsp:sp>
    <dsp:sp modelId="{4E95EE84-1CE4-7A4F-8E90-F2BE5EE04C3A}">
      <dsp:nvSpPr>
        <dsp:cNvPr id="0" name=""/>
        <dsp:cNvSpPr/>
      </dsp:nvSpPr>
      <dsp:spPr>
        <a:xfrm>
          <a:off x="0" y="1141324"/>
          <a:ext cx="7783830" cy="97248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電子發票相關規定說明</a:t>
          </a:r>
        </a:p>
      </dsp:txBody>
      <dsp:txXfrm>
        <a:off x="47473" y="1188797"/>
        <a:ext cx="7688884" cy="877543"/>
      </dsp:txXfrm>
    </dsp:sp>
    <dsp:sp modelId="{E37C50AD-6C17-F041-999D-8240F1A39283}">
      <dsp:nvSpPr>
        <dsp:cNvPr id="0" name=""/>
        <dsp:cNvSpPr/>
      </dsp:nvSpPr>
      <dsp:spPr>
        <a:xfrm>
          <a:off x="0" y="2203094"/>
          <a:ext cx="7783830" cy="97248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汎宇電子發票雲功能</a:t>
          </a:r>
        </a:p>
      </dsp:txBody>
      <dsp:txXfrm>
        <a:off x="47473" y="2250567"/>
        <a:ext cx="7688884" cy="877543"/>
      </dsp:txXfrm>
    </dsp:sp>
    <dsp:sp modelId="{A3D9CD84-0190-D341-9623-10885D7A5A7F}">
      <dsp:nvSpPr>
        <dsp:cNvPr id="0" name=""/>
        <dsp:cNvSpPr/>
      </dsp:nvSpPr>
      <dsp:spPr>
        <a:xfrm>
          <a:off x="0" y="3264863"/>
          <a:ext cx="7783830" cy="97248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電子發票申請與後續服務說明</a:t>
          </a:r>
        </a:p>
      </dsp:txBody>
      <dsp:txXfrm>
        <a:off x="47473" y="3312336"/>
        <a:ext cx="7688884" cy="877543"/>
      </dsp:txXfrm>
    </dsp:sp>
    <dsp:sp modelId="{B975C74F-8912-4D4F-A038-F3A028CD5834}">
      <dsp:nvSpPr>
        <dsp:cNvPr id="0" name=""/>
        <dsp:cNvSpPr/>
      </dsp:nvSpPr>
      <dsp:spPr>
        <a:xfrm>
          <a:off x="0" y="4326633"/>
          <a:ext cx="7783830" cy="97248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altLang="zh-TW" sz="3100" kern="1200" dirty="0">
              <a:latin typeface="微軟正黑體" pitchFamily="34" charset="-120"/>
              <a:ea typeface="微軟正黑體" pitchFamily="34" charset="-120"/>
            </a:rPr>
            <a:t>Q</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&amp;</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a:t>
          </a:r>
          <a:endParaRPr lang="zh-TW" altLang="en-US" sz="3100" kern="1200" dirty="0"/>
        </a:p>
      </dsp:txBody>
      <dsp:txXfrm>
        <a:off x="47473" y="4374106"/>
        <a:ext cx="7688884" cy="877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592DF-3B43-4C6B-8C0F-3159A02A3072}">
      <dsp:nvSpPr>
        <dsp:cNvPr id="0" name=""/>
        <dsp:cNvSpPr/>
      </dsp:nvSpPr>
      <dsp:spPr>
        <a:xfrm>
          <a:off x="0" y="60906"/>
          <a:ext cx="7783830" cy="97248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汎宇電商介紹</a:t>
          </a:r>
        </a:p>
      </dsp:txBody>
      <dsp:txXfrm>
        <a:off x="47473" y="108379"/>
        <a:ext cx="7688884" cy="877543"/>
      </dsp:txXfrm>
    </dsp:sp>
    <dsp:sp modelId="{4E95EE84-1CE4-7A4F-8E90-F2BE5EE04C3A}">
      <dsp:nvSpPr>
        <dsp:cNvPr id="0" name=""/>
        <dsp:cNvSpPr/>
      </dsp:nvSpPr>
      <dsp:spPr>
        <a:xfrm>
          <a:off x="0" y="1141324"/>
          <a:ext cx="7783830" cy="97248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電子發票相關規定說明</a:t>
          </a:r>
        </a:p>
      </dsp:txBody>
      <dsp:txXfrm>
        <a:off x="47473" y="1188797"/>
        <a:ext cx="7688884" cy="877543"/>
      </dsp:txXfrm>
    </dsp:sp>
    <dsp:sp modelId="{E37C50AD-6C17-F041-999D-8240F1A39283}">
      <dsp:nvSpPr>
        <dsp:cNvPr id="0" name=""/>
        <dsp:cNvSpPr/>
      </dsp:nvSpPr>
      <dsp:spPr>
        <a:xfrm>
          <a:off x="0" y="2203094"/>
          <a:ext cx="7783830" cy="97248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汎宇電子發票雲功能</a:t>
          </a:r>
        </a:p>
      </dsp:txBody>
      <dsp:txXfrm>
        <a:off x="47473" y="2250567"/>
        <a:ext cx="7688884" cy="877543"/>
      </dsp:txXfrm>
    </dsp:sp>
    <dsp:sp modelId="{A3D9CD84-0190-D341-9623-10885D7A5A7F}">
      <dsp:nvSpPr>
        <dsp:cNvPr id="0" name=""/>
        <dsp:cNvSpPr/>
      </dsp:nvSpPr>
      <dsp:spPr>
        <a:xfrm>
          <a:off x="0" y="3264863"/>
          <a:ext cx="7783830" cy="97248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電子發票申請與後續服務說明</a:t>
          </a:r>
        </a:p>
      </dsp:txBody>
      <dsp:txXfrm>
        <a:off x="47473" y="3312336"/>
        <a:ext cx="7688884" cy="877543"/>
      </dsp:txXfrm>
    </dsp:sp>
    <dsp:sp modelId="{B975C74F-8912-4D4F-A038-F3A028CD5834}">
      <dsp:nvSpPr>
        <dsp:cNvPr id="0" name=""/>
        <dsp:cNvSpPr/>
      </dsp:nvSpPr>
      <dsp:spPr>
        <a:xfrm>
          <a:off x="0" y="4326633"/>
          <a:ext cx="7783830" cy="97248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altLang="zh-TW" sz="3100" kern="1200" dirty="0">
              <a:latin typeface="微軟正黑體" pitchFamily="34" charset="-120"/>
              <a:ea typeface="微軟正黑體" pitchFamily="34" charset="-120"/>
            </a:rPr>
            <a:t>Q</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&amp;</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a:t>
          </a:r>
          <a:endParaRPr lang="zh-TW" altLang="en-US" sz="3100" kern="1200" dirty="0"/>
        </a:p>
      </dsp:txBody>
      <dsp:txXfrm>
        <a:off x="47473" y="4374106"/>
        <a:ext cx="7688884" cy="877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592DF-3B43-4C6B-8C0F-3159A02A3072}">
      <dsp:nvSpPr>
        <dsp:cNvPr id="0" name=""/>
        <dsp:cNvSpPr/>
      </dsp:nvSpPr>
      <dsp:spPr>
        <a:xfrm>
          <a:off x="0" y="60906"/>
          <a:ext cx="7783830" cy="97248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汎宇電商介紹</a:t>
          </a:r>
        </a:p>
      </dsp:txBody>
      <dsp:txXfrm>
        <a:off x="47473" y="108379"/>
        <a:ext cx="7688884" cy="877543"/>
      </dsp:txXfrm>
    </dsp:sp>
    <dsp:sp modelId="{4E95EE84-1CE4-7A4F-8E90-F2BE5EE04C3A}">
      <dsp:nvSpPr>
        <dsp:cNvPr id="0" name=""/>
        <dsp:cNvSpPr/>
      </dsp:nvSpPr>
      <dsp:spPr>
        <a:xfrm>
          <a:off x="0" y="1141324"/>
          <a:ext cx="7783830" cy="97248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電子發票相關規定說明</a:t>
          </a:r>
        </a:p>
      </dsp:txBody>
      <dsp:txXfrm>
        <a:off x="47473" y="1188797"/>
        <a:ext cx="7688884" cy="877543"/>
      </dsp:txXfrm>
    </dsp:sp>
    <dsp:sp modelId="{E37C50AD-6C17-F041-999D-8240F1A39283}">
      <dsp:nvSpPr>
        <dsp:cNvPr id="0" name=""/>
        <dsp:cNvSpPr/>
      </dsp:nvSpPr>
      <dsp:spPr>
        <a:xfrm>
          <a:off x="0" y="2203094"/>
          <a:ext cx="7783830" cy="97248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汎宇電子發票雲功能</a:t>
          </a:r>
        </a:p>
      </dsp:txBody>
      <dsp:txXfrm>
        <a:off x="47473" y="2250567"/>
        <a:ext cx="7688884" cy="877543"/>
      </dsp:txXfrm>
    </dsp:sp>
    <dsp:sp modelId="{A3D9CD84-0190-D341-9623-10885D7A5A7F}">
      <dsp:nvSpPr>
        <dsp:cNvPr id="0" name=""/>
        <dsp:cNvSpPr/>
      </dsp:nvSpPr>
      <dsp:spPr>
        <a:xfrm>
          <a:off x="0" y="3264863"/>
          <a:ext cx="7783830" cy="97248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電子發票申請與後續服務說明</a:t>
          </a:r>
        </a:p>
      </dsp:txBody>
      <dsp:txXfrm>
        <a:off x="47473" y="3312336"/>
        <a:ext cx="7688884" cy="877543"/>
      </dsp:txXfrm>
    </dsp:sp>
    <dsp:sp modelId="{B975C74F-8912-4D4F-A038-F3A028CD5834}">
      <dsp:nvSpPr>
        <dsp:cNvPr id="0" name=""/>
        <dsp:cNvSpPr/>
      </dsp:nvSpPr>
      <dsp:spPr>
        <a:xfrm>
          <a:off x="0" y="4326633"/>
          <a:ext cx="7783830" cy="97248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altLang="zh-TW" sz="3100" kern="1200" dirty="0">
              <a:latin typeface="微軟正黑體" pitchFamily="34" charset="-120"/>
              <a:ea typeface="微軟正黑體" pitchFamily="34" charset="-120"/>
            </a:rPr>
            <a:t>Q</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&amp;</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a:t>
          </a:r>
          <a:endParaRPr lang="zh-TW" altLang="en-US" sz="3100" kern="1200" dirty="0"/>
        </a:p>
      </dsp:txBody>
      <dsp:txXfrm>
        <a:off x="47473" y="4374106"/>
        <a:ext cx="7688884" cy="877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592DF-3B43-4C6B-8C0F-3159A02A3072}">
      <dsp:nvSpPr>
        <dsp:cNvPr id="0" name=""/>
        <dsp:cNvSpPr/>
      </dsp:nvSpPr>
      <dsp:spPr>
        <a:xfrm>
          <a:off x="0" y="60906"/>
          <a:ext cx="7783830" cy="97248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汎宇電商介紹</a:t>
          </a:r>
        </a:p>
      </dsp:txBody>
      <dsp:txXfrm>
        <a:off x="47473" y="108379"/>
        <a:ext cx="7688884" cy="877543"/>
      </dsp:txXfrm>
    </dsp:sp>
    <dsp:sp modelId="{4E95EE84-1CE4-7A4F-8E90-F2BE5EE04C3A}">
      <dsp:nvSpPr>
        <dsp:cNvPr id="0" name=""/>
        <dsp:cNvSpPr/>
      </dsp:nvSpPr>
      <dsp:spPr>
        <a:xfrm>
          <a:off x="0" y="1141324"/>
          <a:ext cx="7783830" cy="97248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電子發票相關規定說明</a:t>
          </a:r>
        </a:p>
      </dsp:txBody>
      <dsp:txXfrm>
        <a:off x="47473" y="1188797"/>
        <a:ext cx="7688884" cy="877543"/>
      </dsp:txXfrm>
    </dsp:sp>
    <dsp:sp modelId="{E37C50AD-6C17-F041-999D-8240F1A39283}">
      <dsp:nvSpPr>
        <dsp:cNvPr id="0" name=""/>
        <dsp:cNvSpPr/>
      </dsp:nvSpPr>
      <dsp:spPr>
        <a:xfrm>
          <a:off x="0" y="2203094"/>
          <a:ext cx="7783830" cy="97248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汎宇電子發票雲功能</a:t>
          </a:r>
        </a:p>
      </dsp:txBody>
      <dsp:txXfrm>
        <a:off x="47473" y="2250567"/>
        <a:ext cx="7688884" cy="877543"/>
      </dsp:txXfrm>
    </dsp:sp>
    <dsp:sp modelId="{A3D9CD84-0190-D341-9623-10885D7A5A7F}">
      <dsp:nvSpPr>
        <dsp:cNvPr id="0" name=""/>
        <dsp:cNvSpPr/>
      </dsp:nvSpPr>
      <dsp:spPr>
        <a:xfrm>
          <a:off x="0" y="3264863"/>
          <a:ext cx="7783830" cy="97248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電子發票申請與後續服務說明</a:t>
          </a:r>
        </a:p>
      </dsp:txBody>
      <dsp:txXfrm>
        <a:off x="47473" y="3312336"/>
        <a:ext cx="7688884" cy="877543"/>
      </dsp:txXfrm>
    </dsp:sp>
    <dsp:sp modelId="{B975C74F-8912-4D4F-A038-F3A028CD5834}">
      <dsp:nvSpPr>
        <dsp:cNvPr id="0" name=""/>
        <dsp:cNvSpPr/>
      </dsp:nvSpPr>
      <dsp:spPr>
        <a:xfrm>
          <a:off x="0" y="4326633"/>
          <a:ext cx="7783830" cy="97248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altLang="zh-TW" sz="3100" kern="1200" dirty="0">
              <a:latin typeface="微軟正黑體" pitchFamily="34" charset="-120"/>
              <a:ea typeface="微軟正黑體" pitchFamily="34" charset="-120"/>
            </a:rPr>
            <a:t>Q</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&amp;</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a:t>
          </a:r>
          <a:endParaRPr lang="zh-TW" altLang="en-US" sz="3100" kern="1200" dirty="0"/>
        </a:p>
      </dsp:txBody>
      <dsp:txXfrm>
        <a:off x="47473" y="4374106"/>
        <a:ext cx="7688884" cy="8775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592DF-3B43-4C6B-8C0F-3159A02A3072}">
      <dsp:nvSpPr>
        <dsp:cNvPr id="0" name=""/>
        <dsp:cNvSpPr/>
      </dsp:nvSpPr>
      <dsp:spPr>
        <a:xfrm>
          <a:off x="0" y="60906"/>
          <a:ext cx="7783830" cy="97248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汎宇電商介紹</a:t>
          </a:r>
        </a:p>
      </dsp:txBody>
      <dsp:txXfrm>
        <a:off x="47473" y="108379"/>
        <a:ext cx="7688884" cy="877543"/>
      </dsp:txXfrm>
    </dsp:sp>
    <dsp:sp modelId="{4E95EE84-1CE4-7A4F-8E90-F2BE5EE04C3A}">
      <dsp:nvSpPr>
        <dsp:cNvPr id="0" name=""/>
        <dsp:cNvSpPr/>
      </dsp:nvSpPr>
      <dsp:spPr>
        <a:xfrm>
          <a:off x="0" y="1141324"/>
          <a:ext cx="7783830" cy="97248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電子發票相關規定說明</a:t>
          </a:r>
        </a:p>
      </dsp:txBody>
      <dsp:txXfrm>
        <a:off x="47473" y="1188797"/>
        <a:ext cx="7688884" cy="877543"/>
      </dsp:txXfrm>
    </dsp:sp>
    <dsp:sp modelId="{E37C50AD-6C17-F041-999D-8240F1A39283}">
      <dsp:nvSpPr>
        <dsp:cNvPr id="0" name=""/>
        <dsp:cNvSpPr/>
      </dsp:nvSpPr>
      <dsp:spPr>
        <a:xfrm>
          <a:off x="0" y="2203094"/>
          <a:ext cx="7783830" cy="97248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汎宇電子發票雲功能</a:t>
          </a:r>
        </a:p>
      </dsp:txBody>
      <dsp:txXfrm>
        <a:off x="47473" y="2250567"/>
        <a:ext cx="7688884" cy="877543"/>
      </dsp:txXfrm>
    </dsp:sp>
    <dsp:sp modelId="{A3D9CD84-0190-D341-9623-10885D7A5A7F}">
      <dsp:nvSpPr>
        <dsp:cNvPr id="0" name=""/>
        <dsp:cNvSpPr/>
      </dsp:nvSpPr>
      <dsp:spPr>
        <a:xfrm>
          <a:off x="0" y="3264863"/>
          <a:ext cx="7783830" cy="97248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微軟正黑體" pitchFamily="34" charset="-120"/>
              <a:ea typeface="微軟正黑體" pitchFamily="34" charset="-120"/>
            </a:rPr>
            <a:t>電子發票申請與後續服務說明</a:t>
          </a:r>
        </a:p>
      </dsp:txBody>
      <dsp:txXfrm>
        <a:off x="47473" y="3312336"/>
        <a:ext cx="7688884" cy="877543"/>
      </dsp:txXfrm>
    </dsp:sp>
    <dsp:sp modelId="{B975C74F-8912-4D4F-A038-F3A028CD5834}">
      <dsp:nvSpPr>
        <dsp:cNvPr id="0" name=""/>
        <dsp:cNvSpPr/>
      </dsp:nvSpPr>
      <dsp:spPr>
        <a:xfrm>
          <a:off x="0" y="4326633"/>
          <a:ext cx="7783830" cy="97248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altLang="zh-TW" sz="3100" kern="1200" dirty="0">
              <a:latin typeface="微軟正黑體" pitchFamily="34" charset="-120"/>
              <a:ea typeface="微軟正黑體" pitchFamily="34" charset="-120"/>
            </a:rPr>
            <a:t>Q</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&amp;</a:t>
          </a:r>
          <a:r>
            <a:rPr lang="zh-TW" altLang="en-US" sz="3100" kern="1200" dirty="0">
              <a:latin typeface="微軟正黑體" pitchFamily="34" charset="-120"/>
              <a:ea typeface="微軟正黑體" pitchFamily="34" charset="-120"/>
            </a:rPr>
            <a:t> </a:t>
          </a:r>
          <a:r>
            <a:rPr lang="en-US" altLang="zh-TW" sz="3100" kern="1200" dirty="0">
              <a:latin typeface="微軟正黑體" pitchFamily="34" charset="-120"/>
              <a:ea typeface="微軟正黑體" pitchFamily="34" charset="-120"/>
            </a:rPr>
            <a:t>A</a:t>
          </a:r>
          <a:endParaRPr lang="zh-TW" altLang="en-US" sz="3100" kern="1200" dirty="0"/>
        </a:p>
      </dsp:txBody>
      <dsp:txXfrm>
        <a:off x="47473" y="4374106"/>
        <a:ext cx="7688884" cy="8775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67963C71-404C-480D-BD68-48A4A01EE85C}" type="datetimeFigureOut">
              <a:rPr lang="zh-TW" altLang="en-US" smtClean="0"/>
              <a:t>2017/4/24</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8685214"/>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10E99442-6E42-4FB1-8D60-38DA4003BDDF}" type="slidenum">
              <a:rPr lang="zh-TW" altLang="en-US" smtClean="0"/>
              <a:t>‹#›</a:t>
            </a:fld>
            <a:endParaRPr lang="zh-TW" altLang="en-US"/>
          </a:p>
        </p:txBody>
      </p:sp>
    </p:spTree>
    <p:extLst>
      <p:ext uri="{BB962C8B-B14F-4D97-AF65-F5344CB8AC3E}">
        <p14:creationId xmlns:p14="http://schemas.microsoft.com/office/powerpoint/2010/main" val="349809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E99442-6E42-4FB1-8D60-38DA4003BDDF}" type="slidenum">
              <a:rPr lang="zh-TW" altLang="en-US" smtClean="0"/>
              <a:t>1</a:t>
            </a:fld>
            <a:endParaRPr lang="zh-TW" altLang="en-US"/>
          </a:p>
        </p:txBody>
      </p:sp>
    </p:spTree>
    <p:extLst>
      <p:ext uri="{BB962C8B-B14F-4D97-AF65-F5344CB8AC3E}">
        <p14:creationId xmlns:p14="http://schemas.microsoft.com/office/powerpoint/2010/main" val="1041912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p:cNvSpPr>
            <a:spLocks noGrp="1" noRot="1" noChangeAspect="1" noTextEdit="1"/>
          </p:cNvSpPr>
          <p:nvPr>
            <p:ph type="sldImg"/>
          </p:nvPr>
        </p:nvSpPr>
        <p:spPr>
          <a:xfrm>
            <a:off x="1371600" y="1143000"/>
            <a:ext cx="4114800" cy="3086100"/>
          </a:xfrm>
          <a:ln/>
        </p:spPr>
      </p:sp>
      <p:sp>
        <p:nvSpPr>
          <p:cNvPr id="17411" name="備忘稿版面配置區 2"/>
          <p:cNvSpPr>
            <a:spLocks noGrp="1"/>
          </p:cNvSpPr>
          <p:nvPr>
            <p:ph type="body" idx="1"/>
          </p:nvPr>
        </p:nvSpPr>
        <p:spPr>
          <a:noFill/>
        </p:spPr>
        <p:txBody>
          <a:bodyPr/>
          <a:lstStyle/>
          <a:p>
            <a:endParaRPr lang="zh-TW" altLang="en-US" dirty="0">
              <a:ea typeface="新細明體" charset="-120"/>
            </a:endParaRPr>
          </a:p>
        </p:txBody>
      </p:sp>
      <p:sp>
        <p:nvSpPr>
          <p:cNvPr id="17412" name="投影片編號版面配置區 3"/>
          <p:cNvSpPr>
            <a:spLocks noGrp="1"/>
          </p:cNvSpPr>
          <p:nvPr>
            <p:ph type="sldNum" sz="quarter" idx="5"/>
          </p:nvPr>
        </p:nvSpPr>
        <p:spPr>
          <a:noFill/>
          <a:ln>
            <a:miter lim="800000"/>
            <a:headEnd/>
            <a:tailEnd/>
          </a:ln>
        </p:spPr>
        <p:txBody>
          <a:bodyPr/>
          <a:lstStyle/>
          <a:p>
            <a:fld id="{570A8256-618C-4C08-A83C-9060C47CFC24}" type="slidenum">
              <a:rPr lang="en-US" altLang="zh-TW" smtClean="0">
                <a:solidFill>
                  <a:prstClr val="black"/>
                </a:solidFill>
              </a:rPr>
              <a:pPr/>
              <a:t>2</a:t>
            </a:fld>
            <a:endParaRPr lang="en-US" altLang="zh-TW">
              <a:solidFill>
                <a:prstClr val="black"/>
              </a:solidFill>
            </a:endParaRPr>
          </a:p>
        </p:txBody>
      </p:sp>
    </p:spTree>
    <p:extLst>
      <p:ext uri="{BB962C8B-B14F-4D97-AF65-F5344CB8AC3E}">
        <p14:creationId xmlns:p14="http://schemas.microsoft.com/office/powerpoint/2010/main" val="58325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10E99442-6E42-4FB1-8D60-38DA4003BDDF}" type="slidenum">
              <a:rPr lang="zh-TW" altLang="en-US" smtClean="0"/>
              <a:t>3</a:t>
            </a:fld>
            <a:endParaRPr lang="zh-TW" altLang="en-US"/>
          </a:p>
        </p:txBody>
      </p:sp>
    </p:spTree>
    <p:extLst>
      <p:ext uri="{BB962C8B-B14F-4D97-AF65-F5344CB8AC3E}">
        <p14:creationId xmlns:p14="http://schemas.microsoft.com/office/powerpoint/2010/main" val="124791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p:cNvSpPr>
            <a:spLocks noGrp="1" noRot="1" noChangeAspect="1" noTextEdit="1"/>
          </p:cNvSpPr>
          <p:nvPr>
            <p:ph type="sldImg"/>
          </p:nvPr>
        </p:nvSpPr>
        <p:spPr>
          <a:xfrm>
            <a:off x="1371600" y="1143000"/>
            <a:ext cx="4114800" cy="3086100"/>
          </a:xfrm>
          <a:ln/>
        </p:spPr>
      </p:sp>
      <p:sp>
        <p:nvSpPr>
          <p:cNvPr id="17411" name="備忘稿版面配置區 2"/>
          <p:cNvSpPr>
            <a:spLocks noGrp="1"/>
          </p:cNvSpPr>
          <p:nvPr>
            <p:ph type="body" idx="1"/>
          </p:nvPr>
        </p:nvSpPr>
        <p:spPr>
          <a:noFill/>
        </p:spPr>
        <p:txBody>
          <a:bodyPr/>
          <a:lstStyle/>
          <a:p>
            <a:endParaRPr lang="zh-TW" altLang="en-US" dirty="0">
              <a:ea typeface="新細明體" charset="-120"/>
            </a:endParaRPr>
          </a:p>
        </p:txBody>
      </p:sp>
      <p:sp>
        <p:nvSpPr>
          <p:cNvPr id="17412" name="投影片編號版面配置區 3"/>
          <p:cNvSpPr>
            <a:spLocks noGrp="1"/>
          </p:cNvSpPr>
          <p:nvPr>
            <p:ph type="sldNum" sz="quarter" idx="5"/>
          </p:nvPr>
        </p:nvSpPr>
        <p:spPr>
          <a:noFill/>
          <a:ln>
            <a:miter lim="800000"/>
            <a:headEnd/>
            <a:tailEnd/>
          </a:ln>
        </p:spPr>
        <p:txBody>
          <a:bodyPr/>
          <a:lstStyle/>
          <a:p>
            <a:fld id="{570A8256-618C-4C08-A83C-9060C47CFC24}" type="slidenum">
              <a:rPr lang="en-US" altLang="zh-TW" smtClean="0">
                <a:solidFill>
                  <a:prstClr val="black"/>
                </a:solidFill>
              </a:rPr>
              <a:pPr/>
              <a:t>7</a:t>
            </a:fld>
            <a:endParaRPr lang="en-US" altLang="zh-TW">
              <a:solidFill>
                <a:prstClr val="black"/>
              </a:solidFill>
            </a:endParaRPr>
          </a:p>
        </p:txBody>
      </p:sp>
    </p:spTree>
    <p:extLst>
      <p:ext uri="{BB962C8B-B14F-4D97-AF65-F5344CB8AC3E}">
        <p14:creationId xmlns:p14="http://schemas.microsoft.com/office/powerpoint/2010/main" val="160334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p:cNvSpPr>
            <a:spLocks noGrp="1" noRot="1" noChangeAspect="1" noTextEdit="1"/>
          </p:cNvSpPr>
          <p:nvPr>
            <p:ph type="sldImg"/>
          </p:nvPr>
        </p:nvSpPr>
        <p:spPr>
          <a:xfrm>
            <a:off x="1371600" y="1143000"/>
            <a:ext cx="4114800" cy="3086100"/>
          </a:xfrm>
          <a:ln/>
        </p:spPr>
      </p:sp>
      <p:sp>
        <p:nvSpPr>
          <p:cNvPr id="17411" name="備忘稿版面配置區 2"/>
          <p:cNvSpPr>
            <a:spLocks noGrp="1"/>
          </p:cNvSpPr>
          <p:nvPr>
            <p:ph type="body" idx="1"/>
          </p:nvPr>
        </p:nvSpPr>
        <p:spPr>
          <a:noFill/>
        </p:spPr>
        <p:txBody>
          <a:bodyPr/>
          <a:lstStyle/>
          <a:p>
            <a:endParaRPr lang="zh-TW" altLang="en-US" dirty="0">
              <a:ea typeface="新細明體" charset="-120"/>
            </a:endParaRPr>
          </a:p>
        </p:txBody>
      </p:sp>
      <p:sp>
        <p:nvSpPr>
          <p:cNvPr id="17412" name="投影片編號版面配置區 3"/>
          <p:cNvSpPr>
            <a:spLocks noGrp="1"/>
          </p:cNvSpPr>
          <p:nvPr>
            <p:ph type="sldNum" sz="quarter" idx="5"/>
          </p:nvPr>
        </p:nvSpPr>
        <p:spPr>
          <a:noFill/>
          <a:ln>
            <a:miter lim="800000"/>
            <a:headEnd/>
            <a:tailEnd/>
          </a:ln>
        </p:spPr>
        <p:txBody>
          <a:bodyPr/>
          <a:lstStyle/>
          <a:p>
            <a:fld id="{570A8256-618C-4C08-A83C-9060C47CFC24}" type="slidenum">
              <a:rPr lang="en-US" altLang="zh-TW" smtClean="0">
                <a:solidFill>
                  <a:prstClr val="black"/>
                </a:solidFill>
              </a:rPr>
              <a:pPr/>
              <a:t>18</a:t>
            </a:fld>
            <a:endParaRPr lang="en-US" altLang="zh-TW">
              <a:solidFill>
                <a:prstClr val="black"/>
              </a:solidFill>
            </a:endParaRPr>
          </a:p>
        </p:txBody>
      </p:sp>
    </p:spTree>
    <p:extLst>
      <p:ext uri="{BB962C8B-B14F-4D97-AF65-F5344CB8AC3E}">
        <p14:creationId xmlns:p14="http://schemas.microsoft.com/office/powerpoint/2010/main" val="478888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p:cNvSpPr>
            <a:spLocks noGrp="1" noRot="1" noChangeAspect="1" noTextEdit="1"/>
          </p:cNvSpPr>
          <p:nvPr>
            <p:ph type="sldImg"/>
          </p:nvPr>
        </p:nvSpPr>
        <p:spPr>
          <a:xfrm>
            <a:off x="1371600" y="1143000"/>
            <a:ext cx="4114800" cy="3086100"/>
          </a:xfrm>
          <a:ln/>
        </p:spPr>
      </p:sp>
      <p:sp>
        <p:nvSpPr>
          <p:cNvPr id="17411" name="備忘稿版面配置區 2"/>
          <p:cNvSpPr>
            <a:spLocks noGrp="1"/>
          </p:cNvSpPr>
          <p:nvPr>
            <p:ph type="body" idx="1"/>
          </p:nvPr>
        </p:nvSpPr>
        <p:spPr>
          <a:noFill/>
        </p:spPr>
        <p:txBody>
          <a:bodyPr/>
          <a:lstStyle/>
          <a:p>
            <a:endParaRPr lang="zh-TW" altLang="en-US" dirty="0">
              <a:ea typeface="新細明體" charset="-120"/>
            </a:endParaRPr>
          </a:p>
        </p:txBody>
      </p:sp>
      <p:sp>
        <p:nvSpPr>
          <p:cNvPr id="17412" name="投影片編號版面配置區 3"/>
          <p:cNvSpPr>
            <a:spLocks noGrp="1"/>
          </p:cNvSpPr>
          <p:nvPr>
            <p:ph type="sldNum" sz="quarter" idx="5"/>
          </p:nvPr>
        </p:nvSpPr>
        <p:spPr>
          <a:noFill/>
          <a:ln>
            <a:miter lim="800000"/>
            <a:headEnd/>
            <a:tailEnd/>
          </a:ln>
        </p:spPr>
        <p:txBody>
          <a:bodyPr/>
          <a:lstStyle/>
          <a:p>
            <a:fld id="{570A8256-618C-4C08-A83C-9060C47CFC24}" type="slidenum">
              <a:rPr lang="en-US" altLang="zh-TW" smtClean="0">
                <a:solidFill>
                  <a:prstClr val="black"/>
                </a:solidFill>
              </a:rPr>
              <a:pPr/>
              <a:t>26</a:t>
            </a:fld>
            <a:endParaRPr lang="en-US" altLang="zh-TW">
              <a:solidFill>
                <a:prstClr val="black"/>
              </a:solidFill>
            </a:endParaRPr>
          </a:p>
        </p:txBody>
      </p:sp>
    </p:spTree>
    <p:extLst>
      <p:ext uri="{BB962C8B-B14F-4D97-AF65-F5344CB8AC3E}">
        <p14:creationId xmlns:p14="http://schemas.microsoft.com/office/powerpoint/2010/main" val="862657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p:cNvSpPr>
            <a:spLocks noGrp="1" noRot="1" noChangeAspect="1" noTextEdit="1"/>
          </p:cNvSpPr>
          <p:nvPr>
            <p:ph type="sldImg"/>
          </p:nvPr>
        </p:nvSpPr>
        <p:spPr>
          <a:xfrm>
            <a:off x="1371600" y="1143000"/>
            <a:ext cx="4114800" cy="3086100"/>
          </a:xfrm>
          <a:ln/>
        </p:spPr>
      </p:sp>
      <p:sp>
        <p:nvSpPr>
          <p:cNvPr id="17411" name="備忘稿版面配置區 2"/>
          <p:cNvSpPr>
            <a:spLocks noGrp="1"/>
          </p:cNvSpPr>
          <p:nvPr>
            <p:ph type="body" idx="1"/>
          </p:nvPr>
        </p:nvSpPr>
        <p:spPr>
          <a:noFill/>
        </p:spPr>
        <p:txBody>
          <a:bodyPr/>
          <a:lstStyle/>
          <a:p>
            <a:endParaRPr lang="zh-TW" altLang="en-US" dirty="0">
              <a:ea typeface="新細明體" charset="-120"/>
            </a:endParaRPr>
          </a:p>
        </p:txBody>
      </p:sp>
      <p:sp>
        <p:nvSpPr>
          <p:cNvPr id="17412" name="投影片編號版面配置區 3"/>
          <p:cNvSpPr>
            <a:spLocks noGrp="1"/>
          </p:cNvSpPr>
          <p:nvPr>
            <p:ph type="sldNum" sz="quarter" idx="5"/>
          </p:nvPr>
        </p:nvSpPr>
        <p:spPr>
          <a:noFill/>
          <a:ln>
            <a:miter lim="800000"/>
            <a:headEnd/>
            <a:tailEnd/>
          </a:ln>
        </p:spPr>
        <p:txBody>
          <a:bodyPr/>
          <a:lstStyle/>
          <a:p>
            <a:fld id="{570A8256-618C-4C08-A83C-9060C47CFC24}" type="slidenum">
              <a:rPr lang="en-US" altLang="zh-TW" smtClean="0">
                <a:solidFill>
                  <a:prstClr val="black"/>
                </a:solidFill>
              </a:rPr>
              <a:pPr/>
              <a:t>41</a:t>
            </a:fld>
            <a:endParaRPr lang="en-US" altLang="zh-TW">
              <a:solidFill>
                <a:prstClr val="black"/>
              </a:solidFill>
            </a:endParaRPr>
          </a:p>
        </p:txBody>
      </p:sp>
    </p:spTree>
    <p:extLst>
      <p:ext uri="{BB962C8B-B14F-4D97-AF65-F5344CB8AC3E}">
        <p14:creationId xmlns:p14="http://schemas.microsoft.com/office/powerpoint/2010/main" val="207485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98" indent="0" algn="ctr">
              <a:buNone/>
              <a:defRPr sz="2000"/>
            </a:lvl2pPr>
            <a:lvl3pPr marL="914395" indent="0" algn="ctr">
              <a:buNone/>
              <a:defRPr sz="1800"/>
            </a:lvl3pPr>
            <a:lvl4pPr marL="1371592" indent="0" algn="ctr">
              <a:buNone/>
              <a:defRPr sz="1600"/>
            </a:lvl4pPr>
            <a:lvl5pPr marL="1828789" indent="0" algn="ctr">
              <a:buNone/>
              <a:defRPr sz="1600"/>
            </a:lvl5pPr>
            <a:lvl6pPr marL="2285987" indent="0" algn="ctr">
              <a:buNone/>
              <a:defRPr sz="1600"/>
            </a:lvl6pPr>
            <a:lvl7pPr marL="2743185" indent="0" algn="ctr">
              <a:buNone/>
              <a:defRPr sz="1600"/>
            </a:lvl7pPr>
            <a:lvl8pPr marL="3200381" indent="0" algn="ctr">
              <a:buNone/>
              <a:defRPr sz="1600"/>
            </a:lvl8pPr>
            <a:lvl9pPr marL="3657579"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EDFF1C9E-4A47-40CA-B7AB-7868E3B20CA5}" type="datetime1">
              <a:rPr lang="zh-TW" altLang="en-US" smtClean="0"/>
              <a:t>2017/4/24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7CB983B-6025-4326-BDBF-6C0B3C7337A8}" type="slidenum">
              <a:rPr lang="zh-TW" altLang="en-US" smtClean="0"/>
              <a:t>‹#›</a:t>
            </a:fld>
            <a:endParaRPr lang="zh-TW" altLang="en-US"/>
          </a:p>
        </p:txBody>
      </p:sp>
    </p:spTree>
    <p:extLst>
      <p:ext uri="{BB962C8B-B14F-4D97-AF65-F5344CB8AC3E}">
        <p14:creationId xmlns:p14="http://schemas.microsoft.com/office/powerpoint/2010/main" val="81011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198"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5" indent="0">
              <a:buNone/>
              <a:defRPr sz="2000"/>
            </a:lvl7pPr>
            <a:lvl8pPr marL="3200381" indent="0">
              <a:buNone/>
              <a:defRPr sz="2000"/>
            </a:lvl8pPr>
            <a:lvl9pPr marL="3657579"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198" indent="0">
              <a:buNone/>
              <a:defRPr sz="1400"/>
            </a:lvl2pPr>
            <a:lvl3pPr marL="914395" indent="0">
              <a:buNone/>
              <a:defRPr sz="1200"/>
            </a:lvl3pPr>
            <a:lvl4pPr marL="1371592" indent="0">
              <a:buNone/>
              <a:defRPr sz="1000"/>
            </a:lvl4pPr>
            <a:lvl5pPr marL="1828789" indent="0">
              <a:buNone/>
              <a:defRPr sz="1000"/>
            </a:lvl5pPr>
            <a:lvl6pPr marL="2285987" indent="0">
              <a:buNone/>
              <a:defRPr sz="1000"/>
            </a:lvl6pPr>
            <a:lvl7pPr marL="2743185" indent="0">
              <a:buNone/>
              <a:defRPr sz="1000"/>
            </a:lvl7pPr>
            <a:lvl8pPr marL="3200381" indent="0">
              <a:buNone/>
              <a:defRPr sz="1000"/>
            </a:lvl8pPr>
            <a:lvl9pPr marL="3657579"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ADA843A3-9806-4891-AC76-ED1D9267F18D}" type="datetime1">
              <a:rPr lang="zh-TW" altLang="en-US" smtClean="0"/>
              <a:t>2017/4/24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7CB983B-6025-4326-BDBF-6C0B3C7337A8}" type="slidenum">
              <a:rPr lang="zh-TW" altLang="en-US" smtClean="0"/>
              <a:t>‹#›</a:t>
            </a:fld>
            <a:endParaRPr lang="zh-TW" altLang="en-US"/>
          </a:p>
        </p:txBody>
      </p:sp>
    </p:spTree>
    <p:extLst>
      <p:ext uri="{BB962C8B-B14F-4D97-AF65-F5344CB8AC3E}">
        <p14:creationId xmlns:p14="http://schemas.microsoft.com/office/powerpoint/2010/main" val="171119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60A700B-FD3A-4509-B0A3-C04DFC4CA68E}" type="datetime1">
              <a:rPr lang="zh-TW" altLang="en-US" smtClean="0"/>
              <a:t>2017/4/24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7CB983B-6025-4326-BDBF-6C0B3C7337A8}" type="slidenum">
              <a:rPr lang="zh-TW" altLang="en-US" smtClean="0"/>
              <a:t>‹#›</a:t>
            </a:fld>
            <a:endParaRPr lang="zh-TW" altLang="en-US"/>
          </a:p>
        </p:txBody>
      </p:sp>
      <p:pic>
        <p:nvPicPr>
          <p:cNvPr id="7" name="图片 43" descr="6.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74090" y="395123"/>
            <a:ext cx="5222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630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6EB6214-B836-4357-9FCB-48A2CA3FDE7E}" type="datetime1">
              <a:rPr lang="zh-TW" altLang="en-US" smtClean="0"/>
              <a:t>2017/4/24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7CB983B-6025-4326-BDBF-6C0B3C7337A8}" type="slidenum">
              <a:rPr lang="zh-TW" altLang="en-US" smtClean="0"/>
              <a:t>‹#›</a:t>
            </a:fld>
            <a:endParaRPr lang="zh-TW" altLang="en-US"/>
          </a:p>
        </p:txBody>
      </p:sp>
    </p:spTree>
    <p:extLst>
      <p:ext uri="{BB962C8B-B14F-4D97-AF65-F5344CB8AC3E}">
        <p14:creationId xmlns:p14="http://schemas.microsoft.com/office/powerpoint/2010/main" val="157887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A3844AE-B8FA-484A-AD00-8495CF1130DD}" type="datetime1">
              <a:rPr lang="zh-TW" altLang="en-US" smtClean="0"/>
              <a:t>2017/4/24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7CB983B-6025-4326-BDBF-6C0B3C7337A8}" type="slidenum">
              <a:rPr lang="zh-TW" altLang="en-US" smtClean="0"/>
              <a:t>‹#›</a:t>
            </a:fld>
            <a:endParaRPr lang="zh-TW" altLang="en-US"/>
          </a:p>
        </p:txBody>
      </p:sp>
      <p:pic>
        <p:nvPicPr>
          <p:cNvPr id="7" name="图片 43" descr="6.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74090" y="395123"/>
            <a:ext cx="5222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56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400">
                <a:solidFill>
                  <a:schemeClr val="tx1"/>
                </a:solidFill>
              </a:defRPr>
            </a:lvl1pPr>
            <a:lvl2pPr marL="457198" indent="0">
              <a:buNone/>
              <a:defRPr sz="2000">
                <a:solidFill>
                  <a:schemeClr val="tx1">
                    <a:tint val="75000"/>
                  </a:schemeClr>
                </a:solidFill>
              </a:defRPr>
            </a:lvl2pPr>
            <a:lvl3pPr marL="914395" indent="0">
              <a:buNone/>
              <a:defRPr sz="1800">
                <a:solidFill>
                  <a:schemeClr val="tx1">
                    <a:tint val="75000"/>
                  </a:schemeClr>
                </a:solidFill>
              </a:defRPr>
            </a:lvl3pPr>
            <a:lvl4pPr marL="1371592" indent="0">
              <a:buNone/>
              <a:defRPr sz="1600">
                <a:solidFill>
                  <a:schemeClr val="tx1">
                    <a:tint val="75000"/>
                  </a:schemeClr>
                </a:solidFill>
              </a:defRPr>
            </a:lvl4pPr>
            <a:lvl5pPr marL="1828789" indent="0">
              <a:buNone/>
              <a:defRPr sz="1600">
                <a:solidFill>
                  <a:schemeClr val="tx1">
                    <a:tint val="75000"/>
                  </a:schemeClr>
                </a:solidFill>
              </a:defRPr>
            </a:lvl5pPr>
            <a:lvl6pPr marL="2285987" indent="0">
              <a:buNone/>
              <a:defRPr sz="1600">
                <a:solidFill>
                  <a:schemeClr val="tx1">
                    <a:tint val="75000"/>
                  </a:schemeClr>
                </a:solidFill>
              </a:defRPr>
            </a:lvl6pPr>
            <a:lvl7pPr marL="2743185" indent="0">
              <a:buNone/>
              <a:defRPr sz="1600">
                <a:solidFill>
                  <a:schemeClr val="tx1">
                    <a:tint val="75000"/>
                  </a:schemeClr>
                </a:solidFill>
              </a:defRPr>
            </a:lvl7pPr>
            <a:lvl8pPr marL="3200381" indent="0">
              <a:buNone/>
              <a:defRPr sz="1600">
                <a:solidFill>
                  <a:schemeClr val="tx1">
                    <a:tint val="75000"/>
                  </a:schemeClr>
                </a:solidFill>
              </a:defRPr>
            </a:lvl8pPr>
            <a:lvl9pPr marL="3657579"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B6F82B4-6F86-4A35-9BC6-C6756C25D399}" type="datetime1">
              <a:rPr lang="zh-TW" altLang="en-US" smtClean="0"/>
              <a:t>2017/4/24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7CB983B-6025-4326-BDBF-6C0B3C7337A8}" type="slidenum">
              <a:rPr lang="zh-TW" altLang="en-US" smtClean="0"/>
              <a:t>‹#›</a:t>
            </a:fld>
            <a:endParaRPr lang="zh-TW" altLang="en-US"/>
          </a:p>
        </p:txBody>
      </p:sp>
    </p:spTree>
    <p:extLst>
      <p:ext uri="{BB962C8B-B14F-4D97-AF65-F5344CB8AC3E}">
        <p14:creationId xmlns:p14="http://schemas.microsoft.com/office/powerpoint/2010/main" val="3711734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D3EA1D0-EC0C-4E46-8DDF-A1F8EF7EAB77}" type="datetime1">
              <a:rPr lang="zh-TW" altLang="en-US" smtClean="0"/>
              <a:t>2017/4/24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7CB983B-6025-4326-BDBF-6C0B3C7337A8}" type="slidenum">
              <a:rPr lang="zh-TW" altLang="en-US" smtClean="0"/>
              <a:t>‹#›</a:t>
            </a:fld>
            <a:endParaRPr lang="zh-TW" altLang="en-US"/>
          </a:p>
        </p:txBody>
      </p:sp>
      <p:pic>
        <p:nvPicPr>
          <p:cNvPr id="8" name="图片 43" descr="6.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74090" y="395123"/>
            <a:ext cx="5222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71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A9F97C5A-4F5F-40D2-901E-B024A9A4190D}" type="datetime1">
              <a:rPr lang="zh-TW" altLang="en-US" smtClean="0"/>
              <a:t>2017/4/24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47CB983B-6025-4326-BDBF-6C0B3C7337A8}" type="slidenum">
              <a:rPr lang="zh-TW" altLang="en-US" smtClean="0"/>
              <a:t>‹#›</a:t>
            </a:fld>
            <a:endParaRPr lang="zh-TW" altLang="en-US"/>
          </a:p>
        </p:txBody>
      </p:sp>
    </p:spTree>
    <p:extLst>
      <p:ext uri="{BB962C8B-B14F-4D97-AF65-F5344CB8AC3E}">
        <p14:creationId xmlns:p14="http://schemas.microsoft.com/office/powerpoint/2010/main" val="15311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11294A6-661D-489A-BA07-1E25055A2D97}" type="datetime1">
              <a:rPr lang="zh-TW" altLang="en-US" smtClean="0"/>
              <a:t>2017/4/24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47CB983B-6025-4326-BDBF-6C0B3C7337A8}" type="slidenum">
              <a:rPr lang="zh-TW" altLang="en-US" smtClean="0"/>
              <a:t>‹#›</a:t>
            </a:fld>
            <a:endParaRPr lang="zh-TW" altLang="en-US"/>
          </a:p>
        </p:txBody>
      </p:sp>
      <p:pic>
        <p:nvPicPr>
          <p:cNvPr id="6" name="图片 43" descr="6.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74090" y="395123"/>
            <a:ext cx="5222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6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50F74-2470-44C2-BEDC-F54D563437C5}" type="datetime1">
              <a:rPr lang="zh-TW" altLang="en-US" smtClean="0"/>
              <a:t>2017/4/24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47CB983B-6025-4326-BDBF-6C0B3C7337A8}" type="slidenum">
              <a:rPr lang="zh-TW" altLang="en-US" smtClean="0"/>
              <a:t>‹#›</a:t>
            </a:fld>
            <a:endParaRPr lang="zh-TW" altLang="en-US"/>
          </a:p>
        </p:txBody>
      </p:sp>
    </p:spTree>
    <p:extLst>
      <p:ext uri="{BB962C8B-B14F-4D97-AF65-F5344CB8AC3E}">
        <p14:creationId xmlns:p14="http://schemas.microsoft.com/office/powerpoint/2010/main" val="4100242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29285-81F7-4091-A853-B9878C4BA33B}" type="datetime1">
              <a:rPr lang="zh-TW" altLang="en-US" smtClean="0"/>
              <a:t>2017/4/24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47CB983B-6025-4326-BDBF-6C0B3C7337A8}" type="slidenum">
              <a:rPr lang="zh-TW" altLang="en-US" smtClean="0"/>
              <a:t>‹#›</a:t>
            </a:fld>
            <a:endParaRPr lang="zh-TW" altLang="en-US"/>
          </a:p>
        </p:txBody>
      </p:sp>
      <p:pic>
        <p:nvPicPr>
          <p:cNvPr id="5" name="圖片 8"/>
          <p:cNvPicPr>
            <a:picLocks noChangeAspect="1"/>
          </p:cNvPicPr>
          <p:nvPr userDrawn="1"/>
        </p:nvPicPr>
        <p:blipFill>
          <a:blip r:embed="rId6" cstate="print"/>
          <a:srcRect/>
          <a:stretch>
            <a:fillRect/>
          </a:stretch>
        </p:blipFill>
        <p:spPr bwMode="auto">
          <a:xfrm>
            <a:off x="-493546" y="1333520"/>
            <a:ext cx="3736877" cy="3736877"/>
          </a:xfrm>
          <a:prstGeom prst="rect">
            <a:avLst/>
          </a:prstGeom>
          <a:noFill/>
          <a:ln w="9525">
            <a:noFill/>
            <a:miter lim="800000"/>
            <a:headEnd/>
            <a:tailEnd/>
          </a:ln>
        </p:spPr>
      </p:pic>
      <p:grpSp>
        <p:nvGrpSpPr>
          <p:cNvPr id="6" name="群組 5"/>
          <p:cNvGrpSpPr/>
          <p:nvPr userDrawn="1"/>
        </p:nvGrpSpPr>
        <p:grpSpPr>
          <a:xfrm>
            <a:off x="1" y="3159624"/>
            <a:ext cx="9144000" cy="2713039"/>
            <a:chOff x="991519" y="1936750"/>
            <a:chExt cx="9144000" cy="2713039"/>
          </a:xfrm>
        </p:grpSpPr>
        <p:sp>
          <p:nvSpPr>
            <p:cNvPr id="7" name="直角三角形 6"/>
            <p:cNvSpPr/>
            <p:nvPr/>
          </p:nvSpPr>
          <p:spPr>
            <a:xfrm rot="9560863">
              <a:off x="8707344" y="2490078"/>
              <a:ext cx="544881" cy="1185561"/>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sp>
          <p:nvSpPr>
            <p:cNvPr id="8" name="直角三角形 7"/>
            <p:cNvSpPr/>
            <p:nvPr/>
          </p:nvSpPr>
          <p:spPr>
            <a:xfrm rot="19063166">
              <a:off x="7857464" y="3380676"/>
              <a:ext cx="681250" cy="1185561"/>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sp>
          <p:nvSpPr>
            <p:cNvPr id="9" name="矩形 8"/>
            <p:cNvSpPr/>
            <p:nvPr/>
          </p:nvSpPr>
          <p:spPr>
            <a:xfrm>
              <a:off x="991519" y="2896064"/>
              <a:ext cx="9144000" cy="1319080"/>
            </a:xfrm>
            <a:prstGeom prst="rect">
              <a:avLst/>
            </a:prstGeom>
            <a:solidFill>
              <a:srgbClr val="4040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任意多边形 6"/>
            <p:cNvSpPr/>
            <p:nvPr>
              <p:custDataLst>
                <p:tags r:id="rId1"/>
              </p:custDataLst>
            </p:nvPr>
          </p:nvSpPr>
          <p:spPr>
            <a:xfrm>
              <a:off x="3021014" y="2430464"/>
              <a:ext cx="6008687" cy="2219325"/>
            </a:xfrm>
            <a:custGeom>
              <a:avLst/>
              <a:gdLst>
                <a:gd name="connsiteX0" fmla="*/ 0 w 6008914"/>
                <a:gd name="connsiteY0" fmla="*/ 452846 h 2220686"/>
                <a:gd name="connsiteX1" fmla="*/ 252548 w 6008914"/>
                <a:gd name="connsiteY1" fmla="*/ 1793966 h 2220686"/>
                <a:gd name="connsiteX2" fmla="*/ 5320937 w 6008914"/>
                <a:gd name="connsiteY2" fmla="*/ 2220686 h 2220686"/>
                <a:gd name="connsiteX3" fmla="*/ 6008914 w 6008914"/>
                <a:gd name="connsiteY3" fmla="*/ 0 h 2220686"/>
                <a:gd name="connsiteX4" fmla="*/ 0 w 6008914"/>
                <a:gd name="connsiteY4" fmla="*/ 452846 h 222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8914" h="2220686">
                  <a:moveTo>
                    <a:pt x="0" y="452846"/>
                  </a:moveTo>
                  <a:lnTo>
                    <a:pt x="252548" y="1793966"/>
                  </a:lnTo>
                  <a:lnTo>
                    <a:pt x="5320937" y="2220686"/>
                  </a:lnTo>
                  <a:lnTo>
                    <a:pt x="6008914" y="0"/>
                  </a:lnTo>
                  <a:lnTo>
                    <a:pt x="0" y="452846"/>
                  </a:lnTo>
                  <a:close/>
                </a:path>
              </a:pathLst>
            </a:custGeom>
            <a:solidFill>
              <a:srgbClr val="F8191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sp>
          <p:nvSpPr>
            <p:cNvPr id="11" name="任意多边形 7"/>
            <p:cNvSpPr/>
            <p:nvPr>
              <p:custDataLst>
                <p:tags r:id="rId2"/>
              </p:custDataLst>
            </p:nvPr>
          </p:nvSpPr>
          <p:spPr>
            <a:xfrm>
              <a:off x="9086850" y="2482850"/>
              <a:ext cx="400050" cy="158750"/>
            </a:xfrm>
            <a:custGeom>
              <a:avLst/>
              <a:gdLst>
                <a:gd name="connsiteX0" fmla="*/ 0 w 400050"/>
                <a:gd name="connsiteY0" fmla="*/ 152400 h 158750"/>
                <a:gd name="connsiteX1" fmla="*/ 374650 w 400050"/>
                <a:gd name="connsiteY1" fmla="*/ 0 h 158750"/>
                <a:gd name="connsiteX2" fmla="*/ 400050 w 400050"/>
                <a:gd name="connsiteY2" fmla="*/ 158750 h 158750"/>
                <a:gd name="connsiteX3" fmla="*/ 0 w 400050"/>
                <a:gd name="connsiteY3" fmla="*/ 152400 h 158750"/>
              </a:gdLst>
              <a:ahLst/>
              <a:cxnLst>
                <a:cxn ang="0">
                  <a:pos x="connsiteX0" y="connsiteY0"/>
                </a:cxn>
                <a:cxn ang="0">
                  <a:pos x="connsiteX1" y="connsiteY1"/>
                </a:cxn>
                <a:cxn ang="0">
                  <a:pos x="connsiteX2" y="connsiteY2"/>
                </a:cxn>
                <a:cxn ang="0">
                  <a:pos x="connsiteX3" y="connsiteY3"/>
                </a:cxn>
              </a:cxnLst>
              <a:rect l="l" t="t" r="r" b="b"/>
              <a:pathLst>
                <a:path w="400050" h="158750">
                  <a:moveTo>
                    <a:pt x="0" y="152400"/>
                  </a:moveTo>
                  <a:lnTo>
                    <a:pt x="374650" y="0"/>
                  </a:lnTo>
                  <a:lnTo>
                    <a:pt x="400050" y="158750"/>
                  </a:lnTo>
                  <a:lnTo>
                    <a:pt x="0" y="152400"/>
                  </a:lnTo>
                  <a:close/>
                </a:path>
              </a:pathLst>
            </a:custGeom>
            <a:solidFill>
              <a:srgbClr val="F819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sp>
          <p:nvSpPr>
            <p:cNvPr id="12" name="任意多边形 8"/>
            <p:cNvSpPr/>
            <p:nvPr>
              <p:custDataLst>
                <p:tags r:id="rId3"/>
              </p:custDataLst>
            </p:nvPr>
          </p:nvSpPr>
          <p:spPr>
            <a:xfrm>
              <a:off x="8959850" y="1936750"/>
              <a:ext cx="368300" cy="342900"/>
            </a:xfrm>
            <a:custGeom>
              <a:avLst/>
              <a:gdLst>
                <a:gd name="connsiteX0" fmla="*/ 0 w 368300"/>
                <a:gd name="connsiteY0" fmla="*/ 342900 h 342900"/>
                <a:gd name="connsiteX1" fmla="*/ 254000 w 368300"/>
                <a:gd name="connsiteY1" fmla="*/ 0 h 342900"/>
                <a:gd name="connsiteX2" fmla="*/ 368300 w 368300"/>
                <a:gd name="connsiteY2" fmla="*/ 139700 h 342900"/>
                <a:gd name="connsiteX3" fmla="*/ 0 w 368300"/>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368300" h="342900">
                  <a:moveTo>
                    <a:pt x="0" y="342900"/>
                  </a:moveTo>
                  <a:lnTo>
                    <a:pt x="254000" y="0"/>
                  </a:lnTo>
                  <a:lnTo>
                    <a:pt x="368300" y="139700"/>
                  </a:lnTo>
                  <a:lnTo>
                    <a:pt x="0" y="342900"/>
                  </a:lnTo>
                  <a:close/>
                </a:path>
              </a:pathLst>
            </a:custGeom>
            <a:solidFill>
              <a:srgbClr val="F819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sp>
          <p:nvSpPr>
            <p:cNvPr id="13" name="文本框 5"/>
            <p:cNvSpPr txBox="1">
              <a:spLocks noChangeArrowheads="1"/>
            </p:cNvSpPr>
            <p:nvPr>
              <p:custDataLst>
                <p:tags r:id="rId4"/>
              </p:custDataLst>
            </p:nvPr>
          </p:nvSpPr>
          <p:spPr bwMode="auto">
            <a:xfrm rot="21345375">
              <a:off x="2905126" y="2419350"/>
              <a:ext cx="612457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8000" dirty="0">
                  <a:solidFill>
                    <a:srgbClr val="FFFFFF"/>
                  </a:solidFill>
                  <a:latin typeface="Bodoni MT Black" panose="02070A03080606020203" pitchFamily="18" charset="0"/>
                  <a:ea typeface="幼圆" panose="02010509060101010101" pitchFamily="49" charset="-122"/>
                </a:rPr>
                <a:t>THANKS</a:t>
              </a:r>
              <a:endParaRPr lang="zh-CN" altLang="en-US" sz="8000" dirty="0">
                <a:solidFill>
                  <a:srgbClr val="FFFFFF"/>
                </a:solidFill>
                <a:latin typeface="Bodoni MT Black" panose="02070A03080606020203" pitchFamily="18" charset="0"/>
                <a:ea typeface="幼圆" panose="02010509060101010101" pitchFamily="49" charset="-122"/>
              </a:endParaRPr>
            </a:p>
          </p:txBody>
        </p:sp>
      </p:grpSp>
    </p:spTree>
    <p:extLst>
      <p:ext uri="{BB962C8B-B14F-4D97-AF65-F5344CB8AC3E}">
        <p14:creationId xmlns:p14="http://schemas.microsoft.com/office/powerpoint/2010/main" val="18013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198" indent="0">
              <a:buNone/>
              <a:defRPr sz="1400"/>
            </a:lvl2pPr>
            <a:lvl3pPr marL="914395" indent="0">
              <a:buNone/>
              <a:defRPr sz="1200"/>
            </a:lvl3pPr>
            <a:lvl4pPr marL="1371592" indent="0">
              <a:buNone/>
              <a:defRPr sz="1000"/>
            </a:lvl4pPr>
            <a:lvl5pPr marL="1828789" indent="0">
              <a:buNone/>
              <a:defRPr sz="1000"/>
            </a:lvl5pPr>
            <a:lvl6pPr marL="2285987" indent="0">
              <a:buNone/>
              <a:defRPr sz="1000"/>
            </a:lvl6pPr>
            <a:lvl7pPr marL="2743185" indent="0">
              <a:buNone/>
              <a:defRPr sz="1000"/>
            </a:lvl7pPr>
            <a:lvl8pPr marL="3200381" indent="0">
              <a:buNone/>
              <a:defRPr sz="1000"/>
            </a:lvl8pPr>
            <a:lvl9pPr marL="3657579"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282C600E-8577-4970-B187-29C71F3694BD}" type="datetime1">
              <a:rPr lang="zh-TW" altLang="en-US" smtClean="0"/>
              <a:t>2017/4/24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7CB983B-6025-4326-BDBF-6C0B3C7337A8}" type="slidenum">
              <a:rPr lang="zh-TW" altLang="en-US" smtClean="0"/>
              <a:t>‹#›</a:t>
            </a:fld>
            <a:endParaRPr lang="zh-TW" altLang="en-US"/>
          </a:p>
        </p:txBody>
      </p:sp>
    </p:spTree>
    <p:extLst>
      <p:ext uri="{BB962C8B-B14F-4D97-AF65-F5344CB8AC3E}">
        <p14:creationId xmlns:p14="http://schemas.microsoft.com/office/powerpoint/2010/main" val="56401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圖片 3"/>
          <p:cNvPicPr>
            <a:picLocks noChangeAspect="1"/>
          </p:cNvPicPr>
          <p:nvPr userDrawn="1"/>
        </p:nvPicPr>
        <p:blipFill>
          <a:blip r:embed="rId14" cstate="print"/>
          <a:srcRect/>
          <a:stretch>
            <a:fillRect/>
          </a:stretch>
        </p:blipFill>
        <p:spPr bwMode="auto">
          <a:xfrm>
            <a:off x="16935" y="6423125"/>
            <a:ext cx="798126" cy="297045"/>
          </a:xfrm>
          <a:prstGeom prst="rect">
            <a:avLst/>
          </a:prstGeom>
          <a:noFill/>
          <a:ln w="9525">
            <a:noFill/>
            <a:miter lim="800000"/>
            <a:headEnd/>
            <a:tailEnd/>
          </a:ln>
        </p:spPr>
      </p:pic>
      <p:sp>
        <p:nvSpPr>
          <p:cNvPr id="2" name="Title Placeholder 1"/>
          <p:cNvSpPr>
            <a:spLocks noGrp="1"/>
          </p:cNvSpPr>
          <p:nvPr>
            <p:ph type="title"/>
          </p:nvPr>
        </p:nvSpPr>
        <p:spPr>
          <a:xfrm>
            <a:off x="628649" y="275343"/>
            <a:ext cx="8391526" cy="606787"/>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301214" y="965973"/>
            <a:ext cx="8616876" cy="5210991"/>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123825" y="626080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B4AA1-B005-4448-A350-CC5F4638E541}" type="datetime1">
              <a:rPr lang="zh-TW" altLang="en-US" smtClean="0"/>
              <a:t>2017/4/24</a:t>
            </a:fld>
            <a:endParaRPr lang="zh-TW" altLang="en-US"/>
          </a:p>
        </p:txBody>
      </p:sp>
      <p:sp>
        <p:nvSpPr>
          <p:cNvPr id="5" name="Footer Placeholder 4"/>
          <p:cNvSpPr>
            <a:spLocks noGrp="1"/>
          </p:cNvSpPr>
          <p:nvPr>
            <p:ph type="ftr" sz="quarter" idx="3"/>
          </p:nvPr>
        </p:nvSpPr>
        <p:spPr>
          <a:xfrm>
            <a:off x="3028951" y="626080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962775" y="626080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B983B-6025-4326-BDBF-6C0B3C7337A8}" type="slidenum">
              <a:rPr lang="zh-TW" altLang="en-US" smtClean="0"/>
              <a:t>‹#›</a:t>
            </a:fld>
            <a:endParaRPr lang="zh-TW" altLang="en-US"/>
          </a:p>
        </p:txBody>
      </p:sp>
      <p:sp>
        <p:nvSpPr>
          <p:cNvPr id="7" name="矩形 6"/>
          <p:cNvSpPr/>
          <p:nvPr userDrawn="1"/>
        </p:nvSpPr>
        <p:spPr>
          <a:xfrm>
            <a:off x="628649" y="1"/>
            <a:ext cx="8515351" cy="83760"/>
          </a:xfrm>
          <a:prstGeom prst="rect">
            <a:avLst/>
          </a:prstGeom>
          <a:solidFill>
            <a:srgbClr val="F819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p>
        </p:txBody>
      </p:sp>
      <p:grpSp>
        <p:nvGrpSpPr>
          <p:cNvPr id="13" name="组合 19"/>
          <p:cNvGrpSpPr/>
          <p:nvPr userDrawn="1"/>
        </p:nvGrpSpPr>
        <p:grpSpPr>
          <a:xfrm>
            <a:off x="0" y="6709774"/>
            <a:ext cx="9144000" cy="148226"/>
            <a:chOff x="0" y="6513463"/>
            <a:chExt cx="12192000" cy="348976"/>
          </a:xfrm>
        </p:grpSpPr>
        <p:sp>
          <p:nvSpPr>
            <p:cNvPr id="14" name="矩形 13"/>
            <p:cNvSpPr/>
            <p:nvPr/>
          </p:nvSpPr>
          <p:spPr>
            <a:xfrm>
              <a:off x="0" y="6513463"/>
              <a:ext cx="12192000" cy="198277"/>
            </a:xfrm>
            <a:prstGeom prst="rect">
              <a:avLst/>
            </a:prstGeom>
            <a:solidFill>
              <a:srgbClr val="F81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矩形 14"/>
            <p:cNvSpPr/>
            <p:nvPr/>
          </p:nvSpPr>
          <p:spPr>
            <a:xfrm>
              <a:off x="0" y="6553189"/>
              <a:ext cx="12192000" cy="3092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7" name="矩形 26"/>
          <p:cNvSpPr/>
          <p:nvPr userDrawn="1"/>
        </p:nvSpPr>
        <p:spPr>
          <a:xfrm>
            <a:off x="1" y="3"/>
            <a:ext cx="628648" cy="8375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p>
        </p:txBody>
      </p:sp>
      <p:grpSp>
        <p:nvGrpSpPr>
          <p:cNvPr id="31" name="群組 30"/>
          <p:cNvGrpSpPr/>
          <p:nvPr userDrawn="1"/>
        </p:nvGrpSpPr>
        <p:grpSpPr>
          <a:xfrm>
            <a:off x="7644502" y="108950"/>
            <a:ext cx="1467225" cy="315913"/>
            <a:chOff x="7644502" y="757795"/>
            <a:chExt cx="1467225" cy="315913"/>
          </a:xfrm>
        </p:grpSpPr>
        <p:pic>
          <p:nvPicPr>
            <p:cNvPr id="28" name="图片 43" descr="6.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0800000">
              <a:off x="8589440" y="757795"/>
              <a:ext cx="5222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43" descr="6.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0800000">
              <a:off x="8116971" y="757795"/>
              <a:ext cx="5222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43" descr="6.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0800000">
              <a:off x="7644502" y="757795"/>
              <a:ext cx="5222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09131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hf hdr="0" ftr="0" dt="0"/>
  <p:txStyles>
    <p:titleStyle>
      <a:lvl1pPr algn="l" defTabSz="914395" rtl="0" eaLnBrk="1" latinLnBrk="0" hangingPunct="1">
        <a:lnSpc>
          <a:spcPct val="90000"/>
        </a:lnSpc>
        <a:spcBef>
          <a:spcPct val="0"/>
        </a:spcBef>
        <a:buNone/>
        <a:defRPr sz="3600" b="1" kern="1200">
          <a:solidFill>
            <a:srgbClr val="A50021"/>
          </a:solidFill>
          <a:latin typeface="+mj-lt"/>
          <a:ea typeface="+mj-ea"/>
          <a:cs typeface="+mj-cs"/>
        </a:defRPr>
      </a:lvl1pPr>
    </p:titleStyle>
    <p:bodyStyle>
      <a:lvl1pPr marL="228598" indent="-228598" algn="l" defTabSz="914395"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796" indent="-228598" algn="l" defTabSz="914395"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2993" indent="-228598" algn="l" defTabSz="9143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1" indent="-228598"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8" indent="-228598"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5" indent="-228598"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3" indent="-228598"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0" indent="-228598"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7" indent="-228598"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www.einvoice.nat.gov.tw/"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einvoice.nat.gov.tw/"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tiff"/><Relationship Id="rId18" Type="http://schemas.openxmlformats.org/officeDocument/2006/relationships/image" Target="../media/image23.png"/><Relationship Id="rId26" Type="http://schemas.openxmlformats.org/officeDocument/2006/relationships/image" Target="../media/image31.tiff"/><Relationship Id="rId39" Type="http://schemas.openxmlformats.org/officeDocument/2006/relationships/image" Target="../media/image44.tiff"/><Relationship Id="rId3" Type="http://schemas.openxmlformats.org/officeDocument/2006/relationships/image" Target="../media/image8.png"/><Relationship Id="rId21" Type="http://schemas.openxmlformats.org/officeDocument/2006/relationships/image" Target="../media/image26.tiff"/><Relationship Id="rId34" Type="http://schemas.openxmlformats.org/officeDocument/2006/relationships/image" Target="../media/image39.png"/><Relationship Id="rId42" Type="http://schemas.openxmlformats.org/officeDocument/2006/relationships/image" Target="../media/image47.tiff"/><Relationship Id="rId7" Type="http://schemas.openxmlformats.org/officeDocument/2006/relationships/image" Target="../media/image12.png"/><Relationship Id="rId12" Type="http://schemas.openxmlformats.org/officeDocument/2006/relationships/image" Target="../media/image17.tiff"/><Relationship Id="rId17" Type="http://schemas.openxmlformats.org/officeDocument/2006/relationships/image" Target="../media/image22.tiff"/><Relationship Id="rId25" Type="http://schemas.openxmlformats.org/officeDocument/2006/relationships/image" Target="../media/image30.tiff"/><Relationship Id="rId33" Type="http://schemas.openxmlformats.org/officeDocument/2006/relationships/image" Target="../media/image38.tiff"/><Relationship Id="rId38" Type="http://schemas.openxmlformats.org/officeDocument/2006/relationships/image" Target="../media/image43.tiff"/><Relationship Id="rId2" Type="http://schemas.openxmlformats.org/officeDocument/2006/relationships/image" Target="../media/image7.tiff"/><Relationship Id="rId16" Type="http://schemas.openxmlformats.org/officeDocument/2006/relationships/image" Target="../media/image21.tiff"/><Relationship Id="rId20" Type="http://schemas.openxmlformats.org/officeDocument/2006/relationships/image" Target="../media/image25.tiff"/><Relationship Id="rId29" Type="http://schemas.openxmlformats.org/officeDocument/2006/relationships/image" Target="../media/image34.tiff"/><Relationship Id="rId41" Type="http://schemas.openxmlformats.org/officeDocument/2006/relationships/image" Target="../media/image46.tiff"/><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tiff"/><Relationship Id="rId24" Type="http://schemas.openxmlformats.org/officeDocument/2006/relationships/image" Target="../media/image29.tiff"/><Relationship Id="rId32" Type="http://schemas.openxmlformats.org/officeDocument/2006/relationships/image" Target="../media/image37.tiff"/><Relationship Id="rId37" Type="http://schemas.openxmlformats.org/officeDocument/2006/relationships/image" Target="../media/image42.tiff"/><Relationship Id="rId40" Type="http://schemas.openxmlformats.org/officeDocument/2006/relationships/image" Target="../media/image45.tiff"/><Relationship Id="rId5" Type="http://schemas.openxmlformats.org/officeDocument/2006/relationships/image" Target="../media/image10.tiff"/><Relationship Id="rId15" Type="http://schemas.openxmlformats.org/officeDocument/2006/relationships/image" Target="../media/image20.tiff"/><Relationship Id="rId23" Type="http://schemas.openxmlformats.org/officeDocument/2006/relationships/image" Target="../media/image28.tiff"/><Relationship Id="rId28" Type="http://schemas.openxmlformats.org/officeDocument/2006/relationships/image" Target="../media/image33.png"/><Relationship Id="rId36" Type="http://schemas.openxmlformats.org/officeDocument/2006/relationships/image" Target="../media/image41.tiff"/><Relationship Id="rId10" Type="http://schemas.openxmlformats.org/officeDocument/2006/relationships/image" Target="../media/image15.tiff"/><Relationship Id="rId19" Type="http://schemas.openxmlformats.org/officeDocument/2006/relationships/image" Target="../media/image24.tiff"/><Relationship Id="rId31" Type="http://schemas.openxmlformats.org/officeDocument/2006/relationships/image" Target="../media/image36.tiff"/><Relationship Id="rId44" Type="http://schemas.openxmlformats.org/officeDocument/2006/relationships/image" Target="../media/image49.png"/><Relationship Id="rId4" Type="http://schemas.openxmlformats.org/officeDocument/2006/relationships/image" Target="../media/image9.png"/><Relationship Id="rId9" Type="http://schemas.openxmlformats.org/officeDocument/2006/relationships/image" Target="../media/image14.tiff"/><Relationship Id="rId14" Type="http://schemas.openxmlformats.org/officeDocument/2006/relationships/image" Target="../media/image19.tiff"/><Relationship Id="rId22" Type="http://schemas.openxmlformats.org/officeDocument/2006/relationships/image" Target="../media/image27.tiff"/><Relationship Id="rId27" Type="http://schemas.openxmlformats.org/officeDocument/2006/relationships/image" Target="../media/image32.tiff"/><Relationship Id="rId30" Type="http://schemas.openxmlformats.org/officeDocument/2006/relationships/image" Target="../media/image35.tiff"/><Relationship Id="rId35" Type="http://schemas.openxmlformats.org/officeDocument/2006/relationships/image" Target="../media/image40.png"/><Relationship Id="rId43" Type="http://schemas.openxmlformats.org/officeDocument/2006/relationships/image" Target="../media/image48.tiff"/></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矩形 4"/>
          <p:cNvSpPr/>
          <p:nvPr/>
        </p:nvSpPr>
        <p:spPr>
          <a:xfrm>
            <a:off x="338668" y="1977541"/>
            <a:ext cx="8559799" cy="1508105"/>
          </a:xfrm>
          <a:prstGeom prst="rect">
            <a:avLst/>
          </a:prstGeom>
          <a:noFill/>
        </p:spPr>
        <p:txBody>
          <a:bodyPr wrap="square" lIns="91440" tIns="45720" rIns="91440" bIns="45720">
            <a:spAutoFit/>
            <a:scene3d>
              <a:camera prst="orthographicFront"/>
              <a:lightRig rig="soft" dir="tl">
                <a:rot lat="0" lon="0" rev="0"/>
              </a:lightRig>
            </a:scene3d>
            <a:sp3d contourW="25400" prstMaterial="matte">
              <a:contourClr>
                <a:schemeClr val="accent2">
                  <a:tint val="20000"/>
                </a:schemeClr>
              </a:contourClr>
            </a:sp3d>
          </a:bodyPr>
          <a:lstStyle/>
          <a:p>
            <a:pPr algn="ctr"/>
            <a:r>
              <a:rPr lang="zh-TW" altLang="en-US" sz="4600" b="1" spc="50" dirty="0">
                <a:ln w="11430">
                  <a:solidFill>
                    <a:schemeClr val="bg1"/>
                  </a:solidFill>
                </a:ln>
                <a:solidFill>
                  <a:srgbClr val="FFFF00"/>
                </a:solidFill>
                <a:effectLst>
                  <a:outerShdw blurRad="38100" dist="38100" dir="2700000" algn="tl">
                    <a:srgbClr val="000000">
                      <a:alpha val="43137"/>
                    </a:srgbClr>
                  </a:outerShdw>
                </a:effectLst>
                <a:latin typeface="微軟正黑體" panose="020B0604030504040204" pitchFamily="34" charset="-120"/>
              </a:rPr>
              <a:t>汎宇</a:t>
            </a:r>
            <a:endParaRPr lang="en-US" altLang="zh-TW" sz="4600" b="1" spc="50" dirty="0">
              <a:ln w="11430">
                <a:solidFill>
                  <a:schemeClr val="bg1"/>
                </a:solidFill>
              </a:ln>
              <a:solidFill>
                <a:srgbClr val="FFFF00"/>
              </a:solidFill>
              <a:effectLst>
                <a:outerShdw blurRad="38100" dist="38100" dir="2700000" algn="tl">
                  <a:srgbClr val="000000">
                    <a:alpha val="43137"/>
                  </a:srgbClr>
                </a:outerShdw>
              </a:effectLst>
              <a:latin typeface="微軟正黑體" panose="020B0604030504040204" pitchFamily="34" charset="-120"/>
            </a:endParaRPr>
          </a:p>
          <a:p>
            <a:pPr algn="ctr"/>
            <a:r>
              <a:rPr lang="zh-TW" altLang="en-US" sz="4600" b="1" spc="50" dirty="0">
                <a:ln w="11430">
                  <a:solidFill>
                    <a:schemeClr val="bg1"/>
                  </a:solidFill>
                </a:ln>
                <a:solidFill>
                  <a:srgbClr val="FFFF00"/>
                </a:solidFill>
                <a:effectLst>
                  <a:outerShdw blurRad="38100" dist="38100" dir="2700000" algn="tl">
                    <a:srgbClr val="000000">
                      <a:alpha val="43137"/>
                    </a:srgbClr>
                  </a:outerShdw>
                </a:effectLst>
                <a:latin typeface="微軟正黑體" panose="020B0604030504040204" pitchFamily="34" charset="-120"/>
              </a:rPr>
              <a:t>電子發票加值中心服務介紹</a:t>
            </a:r>
            <a:endParaRPr lang="zh-TW" altLang="en-US" sz="4600" b="1" spc="50" dirty="0">
              <a:ln w="11430">
                <a:solidFill>
                  <a:schemeClr val="bg1"/>
                </a:solidFill>
              </a:ln>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副標題 10"/>
          <p:cNvSpPr>
            <a:spLocks noGrp="1"/>
          </p:cNvSpPr>
          <p:nvPr>
            <p:ph type="subTitle" idx="1"/>
          </p:nvPr>
        </p:nvSpPr>
        <p:spPr>
          <a:xfrm>
            <a:off x="2692400" y="3689886"/>
            <a:ext cx="3852333" cy="804327"/>
          </a:xfrm>
        </p:spPr>
        <p:txBody>
          <a:bodyPr anchor="ctr">
            <a:normAutofit/>
          </a:bodyPr>
          <a:lstStyle/>
          <a:p>
            <a:pPr>
              <a:lnSpc>
                <a:spcPct val="50000"/>
              </a:lnSpc>
            </a:pPr>
            <a:r>
              <a:rPr lang="zh-TW" altLang="en-US" sz="2800" b="1" dirty="0">
                <a:solidFill>
                  <a:schemeClr val="bg1"/>
                </a:solidFill>
                <a:latin typeface="微軟正黑體" panose="020B0604030504040204" pitchFamily="34" charset="-120"/>
                <a:ea typeface="微軟正黑體" panose="020B0604030504040204" pitchFamily="34" charset="-120"/>
              </a:rPr>
              <a:t> </a:t>
            </a:r>
          </a:p>
        </p:txBody>
      </p:sp>
      <p:pic>
        <p:nvPicPr>
          <p:cNvPr id="8" name="圖片 3"/>
          <p:cNvPicPr>
            <a:picLocks noChangeAspect="1"/>
          </p:cNvPicPr>
          <p:nvPr/>
        </p:nvPicPr>
        <p:blipFill>
          <a:blip r:embed="rId4" cstate="print"/>
          <a:srcRect/>
          <a:stretch>
            <a:fillRect/>
          </a:stretch>
        </p:blipFill>
        <p:spPr bwMode="auto">
          <a:xfrm>
            <a:off x="6387489" y="623161"/>
            <a:ext cx="1596252" cy="594089"/>
          </a:xfrm>
          <a:prstGeom prst="rect">
            <a:avLst/>
          </a:prstGeom>
          <a:noFill/>
          <a:ln w="9525">
            <a:noFill/>
            <a:miter lim="800000"/>
            <a:headEnd/>
            <a:tailEnd/>
          </a:ln>
        </p:spPr>
      </p:pic>
      <p:sp>
        <p:nvSpPr>
          <p:cNvPr id="3" name="矩形 2"/>
          <p:cNvSpPr/>
          <p:nvPr/>
        </p:nvSpPr>
        <p:spPr>
          <a:xfrm>
            <a:off x="2078567" y="6088322"/>
            <a:ext cx="4986867" cy="369332"/>
          </a:xfrm>
          <a:prstGeom prst="rect">
            <a:avLst/>
          </a:prstGeom>
        </p:spPr>
        <p:txBody>
          <a:bodyPr wrap="square">
            <a:spAutoFit/>
          </a:bodyPr>
          <a:lstStyle/>
          <a:p>
            <a:pPr algn="ctr"/>
            <a:r>
              <a:rPr lang="zh-TW" altLang="en-US" b="1" dirty="0">
                <a:solidFill>
                  <a:srgbClr val="002060"/>
                </a:solidFill>
                <a:latin typeface="微軟正黑體" panose="020B0604030504040204" pitchFamily="34" charset="-120"/>
                <a:ea typeface="微軟正黑體" panose="020B0604030504040204" pitchFamily="34" charset="-120"/>
              </a:rPr>
              <a:t>汎宇電商 謹提 </a:t>
            </a:r>
            <a:r>
              <a:rPr lang="en-US" altLang="zh-TW" b="1" dirty="0">
                <a:solidFill>
                  <a:srgbClr val="002060"/>
                </a:solidFill>
                <a:latin typeface="微軟正黑體" panose="020B0604030504040204" pitchFamily="34" charset="-120"/>
                <a:ea typeface="微軟正黑體" panose="020B0604030504040204" pitchFamily="34" charset="-120"/>
              </a:rPr>
              <a:t>2017</a:t>
            </a:r>
          </a:p>
        </p:txBody>
      </p:sp>
    </p:spTree>
    <p:extLst>
      <p:ext uri="{BB962C8B-B14F-4D97-AF65-F5344CB8AC3E}">
        <p14:creationId xmlns:p14="http://schemas.microsoft.com/office/powerpoint/2010/main" val="2329604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強制使用電子發票相關規定</a:t>
            </a:r>
          </a:p>
        </p:txBody>
      </p:sp>
      <p:sp>
        <p:nvSpPr>
          <p:cNvPr id="3" name="內容版面配置區 2"/>
          <p:cNvSpPr>
            <a:spLocks noGrp="1"/>
          </p:cNvSpPr>
          <p:nvPr>
            <p:ph idx="1"/>
          </p:nvPr>
        </p:nvSpPr>
        <p:spPr/>
        <p:txBody>
          <a:bodyPr>
            <a:normAutofit/>
          </a:bodyPr>
          <a:lstStyle/>
          <a:p>
            <a:r>
              <a:rPr lang="zh-TW" altLang="en-US" dirty="0"/>
              <a:t>為落實節能減碳及推動電子發票政策，</a:t>
            </a:r>
            <a:r>
              <a:rPr lang="zh-TW" altLang="en-US" dirty="0">
                <a:solidFill>
                  <a:srgbClr val="FF0000"/>
                </a:solidFill>
              </a:rPr>
              <a:t>自</a:t>
            </a:r>
            <a:r>
              <a:rPr lang="en-US" altLang="zh-TW" dirty="0">
                <a:solidFill>
                  <a:srgbClr val="FF0000"/>
                </a:solidFill>
              </a:rPr>
              <a:t>106</a:t>
            </a:r>
            <a:r>
              <a:rPr lang="zh-TW" altLang="en-US" dirty="0">
                <a:solidFill>
                  <a:srgbClr val="FF0000"/>
                </a:solidFill>
              </a:rPr>
              <a:t>年</a:t>
            </a:r>
            <a:r>
              <a:rPr lang="en-US" altLang="zh-TW" dirty="0">
                <a:solidFill>
                  <a:srgbClr val="FF0000"/>
                </a:solidFill>
              </a:rPr>
              <a:t>1</a:t>
            </a:r>
            <a:r>
              <a:rPr lang="zh-TW" altLang="en-US" dirty="0">
                <a:solidFill>
                  <a:srgbClr val="FF0000"/>
                </a:solidFill>
              </a:rPr>
              <a:t>月</a:t>
            </a:r>
            <a:r>
              <a:rPr lang="en-US" altLang="zh-TW" dirty="0">
                <a:solidFill>
                  <a:srgbClr val="FF0000"/>
                </a:solidFill>
              </a:rPr>
              <a:t>1</a:t>
            </a:r>
            <a:r>
              <a:rPr lang="zh-TW" altLang="en-US" dirty="0">
                <a:solidFill>
                  <a:srgbClr val="FF0000"/>
                </a:solidFill>
              </a:rPr>
              <a:t>日起停止核准營業人以電子計算機開立統一發票</a:t>
            </a:r>
            <a:r>
              <a:rPr lang="zh-TW" altLang="en-US" dirty="0"/>
              <a:t>。</a:t>
            </a:r>
            <a:endParaRPr kumimoji="1" lang="en-US" altLang="zh-TW" dirty="0"/>
          </a:p>
          <a:p>
            <a:pPr lvl="1"/>
            <a:r>
              <a:rPr lang="zh-TW" altLang="en-US" dirty="0"/>
              <a:t>財政部說明，鑑於使用電子計算機開立統一發票之營業人已具有一定程度資訊能力，並配合該部推動電子發票政策，對於現行使用電子計算機開立統一發票之營業人，如能轉換使用電子發票，應屬簡便，有助於節能減碳及推動電子發票，故自明年</a:t>
            </a:r>
            <a:r>
              <a:rPr lang="en-US" altLang="zh-TW" dirty="0"/>
              <a:t>1</a:t>
            </a:r>
            <a:r>
              <a:rPr lang="zh-TW" altLang="en-US" dirty="0"/>
              <a:t>月</a:t>
            </a:r>
            <a:r>
              <a:rPr lang="en-US" altLang="zh-TW" dirty="0"/>
              <a:t>1</a:t>
            </a:r>
            <a:r>
              <a:rPr lang="zh-TW" altLang="en-US" dirty="0"/>
              <a:t>日起，將不再核准營業人以電子計算機開立統一發票；至現行已核准使用電子計算機開立統一發票之營業人，仍可使用電子計算機發票屆期落日為止，以避免負擔額外成本。</a:t>
            </a:r>
            <a:br>
              <a:rPr lang="zh-TW" altLang="en-US" dirty="0"/>
            </a:br>
            <a:r>
              <a:rPr lang="zh-TW" altLang="en-US" dirty="0"/>
              <a:t>　　財政部說，使用電子計算機開立統一發票的營業人，仍有近一年半可用電子計算機開統一發票，</a:t>
            </a:r>
            <a:r>
              <a:rPr lang="zh-TW" altLang="en-US" dirty="0">
                <a:solidFill>
                  <a:srgbClr val="FF0000"/>
                </a:solidFill>
              </a:rPr>
              <a:t>預訂明年元旦落日</a:t>
            </a:r>
            <a:r>
              <a:rPr lang="zh-TW" altLang="en-US" dirty="0"/>
              <a:t>，不過將視實際輔導及狀況另行核定落日時間。</a:t>
            </a:r>
            <a:endParaRPr kumimoji="1" lang="zh-TW" altLang="en-US" dirty="0"/>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10</a:t>
            </a:fld>
            <a:endParaRPr lang="zh-TW" altLang="en-US"/>
          </a:p>
        </p:txBody>
      </p:sp>
    </p:spTree>
    <p:extLst>
      <p:ext uri="{BB962C8B-B14F-4D97-AF65-F5344CB8AC3E}">
        <p14:creationId xmlns:p14="http://schemas.microsoft.com/office/powerpoint/2010/main" val="1517183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0"/>
            <a:r>
              <a:rPr kumimoji="1" lang="zh-TW" altLang="en-US" dirty="0"/>
              <a:t>大容與汎宇整合後之電子發票作業流程</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11</a:t>
            </a:fld>
            <a:endParaRPr lang="zh-TW" altLang="en-US"/>
          </a:p>
        </p:txBody>
      </p:sp>
      <p:sp>
        <p:nvSpPr>
          <p:cNvPr id="8" name="橢圓 7"/>
          <p:cNvSpPr/>
          <p:nvPr/>
        </p:nvSpPr>
        <p:spPr>
          <a:xfrm>
            <a:off x="4604993" y="1570949"/>
            <a:ext cx="1295105" cy="8885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報關行</a:t>
            </a:r>
          </a:p>
        </p:txBody>
      </p:sp>
      <p:pic>
        <p:nvPicPr>
          <p:cNvPr id="9" name="圖片 8"/>
          <p:cNvPicPr/>
          <p:nvPr/>
        </p:nvPicPr>
        <p:blipFill>
          <a:blip r:embed="rId2" cstate="print">
            <a:extLst>
              <a:ext uri="{28A0092B-C50C-407E-A947-70E740481C1C}">
                <a14:useLocalDpi xmlns:a14="http://schemas.microsoft.com/office/drawing/2010/main" val="0"/>
              </a:ext>
            </a:extLst>
          </a:blip>
          <a:stretch>
            <a:fillRect/>
          </a:stretch>
        </p:blipFill>
        <p:spPr>
          <a:xfrm>
            <a:off x="4933142" y="2172762"/>
            <a:ext cx="647525" cy="392161"/>
          </a:xfrm>
          <a:prstGeom prst="rect">
            <a:avLst/>
          </a:prstGeom>
        </p:spPr>
      </p:pic>
      <p:sp>
        <p:nvSpPr>
          <p:cNvPr id="11" name="橢圓 10"/>
          <p:cNvSpPr/>
          <p:nvPr/>
        </p:nvSpPr>
        <p:spPr>
          <a:xfrm>
            <a:off x="7180082" y="1570949"/>
            <a:ext cx="1295105" cy="8885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zh-TW" altLang="en-US" dirty="0">
                <a:solidFill>
                  <a:schemeClr val="tx1"/>
                </a:solidFill>
                <a:latin typeface="標楷體" panose="03000509000000000000" pitchFamily="65" charset="-120"/>
                <a:ea typeface="標楷體" panose="03000509000000000000" pitchFamily="65" charset="-120"/>
              </a:rPr>
              <a:t>報關行客戶</a:t>
            </a:r>
          </a:p>
        </p:txBody>
      </p:sp>
      <p:pic>
        <p:nvPicPr>
          <p:cNvPr id="12" name="圖片 11"/>
          <p:cNvPicPr/>
          <p:nvPr/>
        </p:nvPicPr>
        <p:blipFill rotWithShape="1">
          <a:blip r:embed="rId3"/>
          <a:srcRect l="84458" t="45126" r="5081" b="42031"/>
          <a:stretch/>
        </p:blipFill>
        <p:spPr bwMode="auto">
          <a:xfrm>
            <a:off x="4993751" y="1475137"/>
            <a:ext cx="488315" cy="425737"/>
          </a:xfrm>
          <a:prstGeom prst="rect">
            <a:avLst/>
          </a:prstGeom>
          <a:ln>
            <a:noFill/>
          </a:ln>
          <a:extLst>
            <a:ext uri="{53640926-AAD7-44D8-BBD7-CCE9431645EC}">
              <a14:shadowObscured xmlns:a14="http://schemas.microsoft.com/office/drawing/2010/main"/>
            </a:ext>
          </a:extLst>
        </p:spPr>
      </p:pic>
      <p:pic>
        <p:nvPicPr>
          <p:cNvPr id="13" name="圖片 12"/>
          <p:cNvPicPr/>
          <p:nvPr/>
        </p:nvPicPr>
        <p:blipFill rotWithShape="1">
          <a:blip r:embed="rId3"/>
          <a:srcRect l="84458" t="45126" r="5081" b="42031"/>
          <a:stretch/>
        </p:blipFill>
        <p:spPr bwMode="auto">
          <a:xfrm>
            <a:off x="7583476" y="1358080"/>
            <a:ext cx="488315" cy="425737"/>
          </a:xfrm>
          <a:prstGeom prst="rect">
            <a:avLst/>
          </a:prstGeom>
          <a:ln>
            <a:noFill/>
          </a:ln>
          <a:extLst>
            <a:ext uri="{53640926-AAD7-44D8-BBD7-CCE9431645EC}">
              <a14:shadowObscured xmlns:a14="http://schemas.microsoft.com/office/drawing/2010/main"/>
            </a:ext>
          </a:extLst>
        </p:spPr>
      </p:pic>
      <p:sp>
        <p:nvSpPr>
          <p:cNvPr id="14" name="橢圓 13"/>
          <p:cNvSpPr/>
          <p:nvPr/>
        </p:nvSpPr>
        <p:spPr>
          <a:xfrm>
            <a:off x="5860432" y="3500535"/>
            <a:ext cx="1683378" cy="9229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汎宇電子發票雲</a:t>
            </a:r>
          </a:p>
        </p:txBody>
      </p:sp>
      <p:sp>
        <p:nvSpPr>
          <p:cNvPr id="15" name="橢圓 14"/>
          <p:cNvSpPr/>
          <p:nvPr/>
        </p:nvSpPr>
        <p:spPr>
          <a:xfrm>
            <a:off x="5627800" y="5764438"/>
            <a:ext cx="2255464" cy="9229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財稅電子發票整合服務平台</a:t>
            </a:r>
          </a:p>
        </p:txBody>
      </p:sp>
      <p:pic>
        <p:nvPicPr>
          <p:cNvPr id="16" name="圖片 15"/>
          <p:cNvPicPr/>
          <p:nvPr/>
        </p:nvPicPr>
        <p:blipFill rotWithShape="1">
          <a:blip r:embed="rId4" cstate="print">
            <a:extLst>
              <a:ext uri="{28A0092B-C50C-407E-A947-70E740481C1C}">
                <a14:useLocalDpi xmlns:a14="http://schemas.microsoft.com/office/drawing/2010/main" val="0"/>
              </a:ext>
            </a:extLst>
          </a:blip>
          <a:srcRect l="8307" t="7915" r="9343" b="8078"/>
          <a:stretch/>
        </p:blipFill>
        <p:spPr bwMode="auto">
          <a:xfrm>
            <a:off x="6162371" y="2898811"/>
            <a:ext cx="1079500" cy="820420"/>
          </a:xfrm>
          <a:prstGeom prst="rect">
            <a:avLst/>
          </a:prstGeom>
          <a:ln>
            <a:noFill/>
          </a:ln>
          <a:extLst>
            <a:ext uri="{53640926-AAD7-44D8-BBD7-CCE9431645EC}">
              <a14:shadowObscured xmlns:a14="http://schemas.microsoft.com/office/drawing/2010/main"/>
            </a:ext>
          </a:extLst>
        </p:spPr>
      </p:pic>
      <p:pic>
        <p:nvPicPr>
          <p:cNvPr id="17" name="圖片 16"/>
          <p:cNvPicPr/>
          <p:nvPr/>
        </p:nvPicPr>
        <p:blipFill>
          <a:blip r:embed="rId5" cstate="print">
            <a:extLst>
              <a:ext uri="{28A0092B-C50C-407E-A947-70E740481C1C}">
                <a14:useLocalDpi xmlns:a14="http://schemas.microsoft.com/office/drawing/2010/main" val="0"/>
              </a:ext>
            </a:extLst>
          </a:blip>
          <a:stretch>
            <a:fillRect/>
          </a:stretch>
        </p:blipFill>
        <p:spPr>
          <a:xfrm>
            <a:off x="6191451" y="5133284"/>
            <a:ext cx="1079500" cy="847787"/>
          </a:xfrm>
          <a:prstGeom prst="rect">
            <a:avLst/>
          </a:prstGeom>
        </p:spPr>
      </p:pic>
      <p:cxnSp>
        <p:nvCxnSpPr>
          <p:cNvPr id="19" name="直線單箭頭接點 18"/>
          <p:cNvCxnSpPr>
            <a:cxnSpLocks/>
            <a:stCxn id="9" idx="2"/>
            <a:endCxn id="16" idx="1"/>
          </p:cNvCxnSpPr>
          <p:nvPr/>
        </p:nvCxnSpPr>
        <p:spPr>
          <a:xfrm>
            <a:off x="5256905" y="2564923"/>
            <a:ext cx="905466" cy="744098"/>
          </a:xfrm>
          <a:prstGeom prst="straightConnector1">
            <a:avLst/>
          </a:prstGeom>
          <a:ln w="25400">
            <a:prstDash val="dashDot"/>
            <a:tailEnd type="triangle"/>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4578039" y="2555363"/>
            <a:ext cx="1430573" cy="307777"/>
          </a:xfrm>
          <a:prstGeom prst="rect">
            <a:avLst/>
          </a:prstGeom>
          <a:noFill/>
        </p:spPr>
        <p:txBody>
          <a:bodyPr wrap="square" rtlCol="0">
            <a:spAutoFit/>
          </a:bodyPr>
          <a:lstStyle/>
          <a:p>
            <a:r>
              <a:rPr lang="en-US" altLang="zh-TW" sz="1400" b="1" dirty="0">
                <a:latin typeface="標楷體" panose="03000509000000000000" pitchFamily="65" charset="-120"/>
                <a:ea typeface="標楷體" panose="03000509000000000000" pitchFamily="65" charset="-120"/>
              </a:rPr>
              <a:t>DAS(</a:t>
            </a:r>
            <a:r>
              <a:rPr lang="zh-TW" altLang="en-US" sz="1400" b="1" dirty="0">
                <a:latin typeface="標楷體" panose="03000509000000000000" pitchFamily="65" charset="-120"/>
                <a:ea typeface="標楷體" panose="03000509000000000000" pitchFamily="65" charset="-120"/>
              </a:rPr>
              <a:t>電子發票版</a:t>
            </a:r>
            <a:r>
              <a:rPr lang="en-US" altLang="zh-TW" sz="1400" b="1" dirty="0">
                <a:latin typeface="標楷體" panose="03000509000000000000" pitchFamily="65" charset="-120"/>
                <a:ea typeface="標楷體" panose="03000509000000000000" pitchFamily="65" charset="-120"/>
              </a:rPr>
              <a:t>)</a:t>
            </a:r>
            <a:endParaRPr lang="zh-TW" altLang="en-US" sz="1400" b="1" dirty="0">
              <a:latin typeface="標楷體" panose="03000509000000000000" pitchFamily="65" charset="-120"/>
              <a:ea typeface="標楷體" panose="03000509000000000000" pitchFamily="65" charset="-120"/>
            </a:endParaRPr>
          </a:p>
        </p:txBody>
      </p:sp>
      <p:sp>
        <p:nvSpPr>
          <p:cNvPr id="22" name="矩形 21"/>
          <p:cNvSpPr/>
          <p:nvPr/>
        </p:nvSpPr>
        <p:spPr>
          <a:xfrm>
            <a:off x="3220468" y="1996686"/>
            <a:ext cx="1853242" cy="646331"/>
          </a:xfrm>
          <a:prstGeom prst="rect">
            <a:avLst/>
          </a:prstGeom>
        </p:spPr>
        <p:txBody>
          <a:bodyPr wrap="square">
            <a:spAutoFit/>
          </a:bodyPr>
          <a:lstStyle/>
          <a:p>
            <a:r>
              <a:rPr lang="en-US" altLang="zh-TW" sz="1200" b="1" dirty="0">
                <a:latin typeface="標楷體" panose="03000509000000000000" pitchFamily="65" charset="-120"/>
                <a:ea typeface="標楷體" panose="03000509000000000000" pitchFamily="65" charset="-120"/>
              </a:rPr>
              <a:t>1</a:t>
            </a:r>
            <a:r>
              <a:rPr lang="zh-TW" altLang="en-US" sz="1200" b="1" dirty="0">
                <a:latin typeface="標楷體" panose="03000509000000000000" pitchFamily="65" charset="-120"/>
                <a:ea typeface="標楷體" panose="03000509000000000000" pitchFamily="65" charset="-120"/>
              </a:rPr>
              <a:t>製作對帳單</a:t>
            </a:r>
            <a:r>
              <a:rPr lang="en-US" altLang="zh-TW" sz="1200" b="1" dirty="0">
                <a:latin typeface="標楷體" panose="03000509000000000000" pitchFamily="65" charset="-120"/>
                <a:ea typeface="標楷體" panose="03000509000000000000" pitchFamily="65" charset="-120"/>
              </a:rPr>
              <a:t>(</a:t>
            </a:r>
            <a:r>
              <a:rPr lang="zh-TW" altLang="en-US" sz="1200" b="1" dirty="0">
                <a:latin typeface="標楷體" panose="03000509000000000000" pitchFamily="65" charset="-120"/>
                <a:ea typeface="標楷體" panose="03000509000000000000" pitchFamily="65" charset="-120"/>
              </a:rPr>
              <a:t>含代墊款發票</a:t>
            </a:r>
            <a:r>
              <a:rPr lang="en-US" altLang="zh-TW" sz="1200" b="1" dirty="0">
                <a:latin typeface="標楷體" panose="03000509000000000000" pitchFamily="65" charset="-120"/>
                <a:ea typeface="標楷體" panose="03000509000000000000" pitchFamily="65" charset="-120"/>
              </a:rPr>
              <a:t>)</a:t>
            </a:r>
            <a:r>
              <a:rPr lang="zh-TW" altLang="en-US" sz="1200" b="1" dirty="0">
                <a:latin typeface="標楷體" panose="03000509000000000000" pitchFamily="65" charset="-120"/>
                <a:ea typeface="標楷體" panose="03000509000000000000" pitchFamily="65" charset="-120"/>
              </a:rPr>
              <a:t>開立報關費用發票</a:t>
            </a:r>
            <a:r>
              <a:rPr lang="en-US" altLang="zh-TW" sz="1200" b="1" dirty="0">
                <a:latin typeface="標楷體" panose="03000509000000000000" pitchFamily="65" charset="-120"/>
                <a:ea typeface="標楷體" panose="03000509000000000000" pitchFamily="65" charset="-120"/>
              </a:rPr>
              <a:t>(</a:t>
            </a:r>
            <a:r>
              <a:rPr lang="zh-TW" altLang="en-US" sz="1200" b="1" dirty="0">
                <a:latin typeface="標楷體" panose="03000509000000000000" pitchFamily="65" charset="-120"/>
                <a:ea typeface="標楷體" panose="03000509000000000000" pitchFamily="65" charset="-120"/>
              </a:rPr>
              <a:t>可列印紙本電子發票</a:t>
            </a:r>
            <a:r>
              <a:rPr lang="en-US" altLang="zh-TW" sz="1200" b="1" dirty="0">
                <a:latin typeface="標楷體" panose="03000509000000000000" pitchFamily="65" charset="-120"/>
                <a:ea typeface="標楷體" panose="03000509000000000000" pitchFamily="65" charset="-120"/>
              </a:rPr>
              <a:t>)</a:t>
            </a:r>
            <a:endParaRPr lang="zh-TW" altLang="en-US" sz="1200" b="1" dirty="0">
              <a:latin typeface="標楷體" panose="03000509000000000000" pitchFamily="65" charset="-120"/>
              <a:ea typeface="標楷體" panose="03000509000000000000" pitchFamily="65" charset="-120"/>
            </a:endParaRPr>
          </a:p>
        </p:txBody>
      </p:sp>
      <p:sp>
        <p:nvSpPr>
          <p:cNvPr id="26" name="內容版面配置區 2"/>
          <p:cNvSpPr>
            <a:spLocks noGrp="1"/>
          </p:cNvSpPr>
          <p:nvPr>
            <p:ph idx="1"/>
          </p:nvPr>
        </p:nvSpPr>
        <p:spPr>
          <a:xfrm>
            <a:off x="4807" y="1014293"/>
            <a:ext cx="3318593" cy="4465001"/>
          </a:xfrm>
        </p:spPr>
        <p:txBody>
          <a:bodyPr>
            <a:normAutofit/>
          </a:bodyPr>
          <a:lstStyle/>
          <a:p>
            <a:pPr marL="0" indent="0" algn="ctr">
              <a:buNone/>
            </a:pPr>
            <a:r>
              <a:rPr lang="zh-TW" altLang="en-US" sz="2000"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大容</a:t>
            </a:r>
            <a:r>
              <a:rPr lang="en-US" altLang="zh-TW" sz="2000" b="1" dirty="0">
                <a:latin typeface="標楷體" panose="03000509000000000000" pitchFamily="65" charset="-120"/>
                <a:ea typeface="標楷體" panose="03000509000000000000" pitchFamily="65" charset="-120"/>
              </a:rPr>
              <a:t>DAS</a:t>
            </a:r>
            <a:r>
              <a:rPr lang="zh-TW" altLang="en-US" sz="2000" b="1" dirty="0">
                <a:latin typeface="標楷體" panose="03000509000000000000" pitchFamily="65" charset="-120"/>
                <a:ea typeface="標楷體" panose="03000509000000000000" pitchFamily="65" charset="-120"/>
              </a:rPr>
              <a:t>系統</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電子發票版</a:t>
            </a:r>
            <a:r>
              <a:rPr lang="en-US" altLang="zh-TW" sz="2000" b="1" dirty="0">
                <a:latin typeface="標楷體" panose="03000509000000000000" pitchFamily="65" charset="-120"/>
                <a:ea typeface="標楷體" panose="03000509000000000000" pitchFamily="65" charset="-120"/>
              </a:rPr>
              <a:t>)</a:t>
            </a:r>
          </a:p>
          <a:p>
            <a:r>
              <a:rPr lang="zh-TW" altLang="en-US" sz="2000" dirty="0">
                <a:latin typeface="標楷體" panose="03000509000000000000" pitchFamily="65" charset="-120"/>
                <a:ea typeface="標楷體" panose="03000509000000000000" pitchFamily="65" charset="-120"/>
              </a:rPr>
              <a:t>已有</a:t>
            </a:r>
            <a:r>
              <a:rPr lang="en-US" altLang="zh-TW" sz="2000" dirty="0">
                <a:latin typeface="標楷體" panose="03000509000000000000" pitchFamily="65" charset="-120"/>
                <a:ea typeface="標楷體" panose="03000509000000000000" pitchFamily="65" charset="-120"/>
              </a:rPr>
              <a:t>DAS</a:t>
            </a:r>
            <a:r>
              <a:rPr lang="zh-TW" altLang="en-US" sz="2000" dirty="0">
                <a:latin typeface="標楷體" panose="03000509000000000000" pitchFamily="65" charset="-120"/>
                <a:ea typeface="標楷體" panose="03000509000000000000" pitchFamily="65" charset="-120"/>
              </a:rPr>
              <a:t>大容報關財務管理系統者輕鬆升級為</a:t>
            </a:r>
            <a:r>
              <a:rPr lang="en-US" altLang="zh-TW" sz="2000" dirty="0">
                <a:latin typeface="標楷體" panose="03000509000000000000" pitchFamily="65" charset="-120"/>
                <a:ea typeface="標楷體" panose="03000509000000000000" pitchFamily="65" charset="-120"/>
              </a:rPr>
              <a:t>DAS(</a:t>
            </a:r>
            <a:r>
              <a:rPr lang="zh-TW" altLang="en-US" sz="2000" dirty="0">
                <a:latin typeface="標楷體" panose="03000509000000000000" pitchFamily="65" charset="-120"/>
                <a:ea typeface="標楷體" panose="03000509000000000000" pitchFamily="65" charset="-120"/>
              </a:rPr>
              <a:t>電子發票版</a:t>
            </a:r>
            <a:r>
              <a:rPr lang="en-US" altLang="zh-TW" sz="2000" dirty="0">
                <a:latin typeface="標楷體" panose="03000509000000000000" pitchFamily="65" charset="-120"/>
                <a:ea typeface="標楷體" panose="03000509000000000000" pitchFamily="65" charset="-120"/>
              </a:rPr>
              <a:t>)</a:t>
            </a:r>
          </a:p>
          <a:p>
            <a:pPr marL="225425" lvl="1" indent="0"/>
            <a:r>
              <a:rPr lang="zh-TW" altLang="en-US" sz="1600" dirty="0">
                <a:latin typeface="標楷體" panose="03000509000000000000" pitchFamily="65" charset="-120"/>
                <a:ea typeface="標楷體" panose="03000509000000000000" pitchFamily="65" charset="-120"/>
              </a:rPr>
              <a:t>列印紙本電子發票，省錢省事。</a:t>
            </a:r>
            <a:endParaRPr lang="en-US" altLang="zh-TW" sz="1600" dirty="0">
              <a:latin typeface="標楷體" panose="03000509000000000000" pitchFamily="65" charset="-120"/>
              <a:ea typeface="標楷體" panose="03000509000000000000" pitchFamily="65" charset="-120"/>
            </a:endParaRPr>
          </a:p>
          <a:p>
            <a:pPr marL="225425" lvl="1" indent="0"/>
            <a:r>
              <a:rPr lang="zh-TW" altLang="en-US" sz="1600" dirty="0">
                <a:latin typeface="標楷體" panose="03000509000000000000" pitchFamily="65" charset="-120"/>
                <a:ea typeface="標楷體" panose="03000509000000000000" pitchFamily="65" charset="-120"/>
              </a:rPr>
              <a:t>透過電子發票獨立第三方與財稅中心傳輸 電子發票，省時省麻煩。</a:t>
            </a:r>
            <a:endParaRPr lang="en-US" altLang="zh-TW" sz="1800" dirty="0"/>
          </a:p>
          <a:p>
            <a:r>
              <a:rPr lang="zh-TW" altLang="en-US" sz="2000" dirty="0">
                <a:latin typeface="標楷體" panose="03000509000000000000" pitchFamily="65" charset="-120"/>
                <a:ea typeface="標楷體" panose="03000509000000000000" pitchFamily="65" charset="-120"/>
              </a:rPr>
              <a:t>尚未使用</a:t>
            </a:r>
            <a:r>
              <a:rPr lang="en-US" altLang="zh-TW" sz="2000" dirty="0">
                <a:latin typeface="標楷體" panose="03000509000000000000" pitchFamily="65" charset="-120"/>
                <a:ea typeface="標楷體" panose="03000509000000000000" pitchFamily="65" charset="-120"/>
              </a:rPr>
              <a:t>DAS</a:t>
            </a:r>
            <a:r>
              <a:rPr lang="zh-TW" altLang="en-US" sz="2000" dirty="0">
                <a:latin typeface="標楷體" panose="03000509000000000000" pitchFamily="65" charset="-120"/>
                <a:ea typeface="標楷體" panose="03000509000000000000" pitchFamily="65" charset="-120"/>
              </a:rPr>
              <a:t>大容報關財務管理系統者輕鬆購買</a:t>
            </a:r>
            <a:r>
              <a:rPr lang="en-US" altLang="zh-TW" sz="2000" dirty="0">
                <a:latin typeface="標楷體" panose="03000509000000000000" pitchFamily="65" charset="-120"/>
                <a:ea typeface="標楷體" panose="03000509000000000000" pitchFamily="65" charset="-120"/>
              </a:rPr>
              <a:t>DAS(</a:t>
            </a:r>
            <a:r>
              <a:rPr lang="zh-TW" altLang="en-US" sz="2000" dirty="0">
                <a:latin typeface="標楷體" panose="03000509000000000000" pitchFamily="65" charset="-120"/>
                <a:ea typeface="標楷體" panose="03000509000000000000" pitchFamily="65" charset="-120"/>
              </a:rPr>
              <a:t>電子發票版</a:t>
            </a:r>
            <a:r>
              <a:rPr lang="en-US" altLang="zh-TW" sz="2000" dirty="0">
                <a:latin typeface="標楷體" panose="03000509000000000000" pitchFamily="65" charset="-120"/>
                <a:ea typeface="標楷體" panose="03000509000000000000" pitchFamily="65" charset="-120"/>
              </a:rPr>
              <a:t>)</a:t>
            </a:r>
          </a:p>
          <a:p>
            <a:pPr marL="225425" lvl="1" indent="0"/>
            <a:r>
              <a:rPr lang="zh-TW" altLang="en-US" sz="1600" dirty="0">
                <a:latin typeface="標楷體" panose="03000509000000000000" pitchFamily="65" charset="-120"/>
                <a:ea typeface="標楷體" panose="03000509000000000000" pitchFamily="65" charset="-120"/>
              </a:rPr>
              <a:t>最適合報關業帳務處理特性的財務管理系統。</a:t>
            </a:r>
            <a:endParaRPr lang="en-US" altLang="zh-TW" sz="1600" dirty="0">
              <a:latin typeface="標楷體" panose="03000509000000000000" pitchFamily="65" charset="-120"/>
              <a:ea typeface="標楷體" panose="03000509000000000000" pitchFamily="65" charset="-120"/>
            </a:endParaRPr>
          </a:p>
          <a:p>
            <a:pPr marL="225425" lvl="1" indent="0"/>
            <a:r>
              <a:rPr lang="zh-TW" altLang="en-US" sz="1600" dirty="0">
                <a:latin typeface="標楷體" panose="03000509000000000000" pitchFamily="65" charset="-120"/>
                <a:ea typeface="標楷體" panose="03000509000000000000" pitchFamily="65" charset="-120"/>
              </a:rPr>
              <a:t>電子發票一次到位，取代手開發票與電子計算機發票。</a:t>
            </a:r>
          </a:p>
          <a:p>
            <a:pPr marL="0" indent="0">
              <a:buNone/>
            </a:pPr>
            <a:endParaRPr lang="en-US" altLang="zh-TW" sz="2400" dirty="0">
              <a:latin typeface="標楷體" panose="03000509000000000000" pitchFamily="65" charset="-120"/>
              <a:ea typeface="標楷體" panose="03000509000000000000" pitchFamily="65" charset="-120"/>
            </a:endParaRPr>
          </a:p>
        </p:txBody>
      </p:sp>
      <p:sp>
        <p:nvSpPr>
          <p:cNvPr id="27" name="文字方塊 26"/>
          <p:cNvSpPr txBox="1"/>
          <p:nvPr/>
        </p:nvSpPr>
        <p:spPr>
          <a:xfrm>
            <a:off x="3933462" y="2944222"/>
            <a:ext cx="2077939" cy="646331"/>
          </a:xfrm>
          <a:prstGeom prst="rect">
            <a:avLst/>
          </a:prstGeom>
          <a:noFill/>
        </p:spPr>
        <p:txBody>
          <a:bodyPr wrap="square" rtlCol="0">
            <a:spAutoFit/>
          </a:bodyPr>
          <a:lstStyle/>
          <a:p>
            <a:r>
              <a:rPr lang="en-US" altLang="zh-TW" sz="1200" b="1" dirty="0">
                <a:latin typeface="標楷體" panose="03000509000000000000" pitchFamily="65" charset="-120"/>
                <a:ea typeface="標楷體" panose="03000509000000000000" pitchFamily="65" charset="-120"/>
              </a:rPr>
              <a:t>2</a:t>
            </a:r>
            <a:r>
              <a:rPr lang="zh-TW" altLang="en-US" sz="1200" b="1" dirty="0">
                <a:latin typeface="標楷體" panose="03000509000000000000" pitchFamily="65" charset="-120"/>
                <a:ea typeface="標楷體" panose="03000509000000000000" pitchFamily="65" charset="-120"/>
              </a:rPr>
              <a:t>透過汎宇</a:t>
            </a:r>
            <a:r>
              <a:rPr lang="en-US" altLang="zh-TW" sz="1200" b="1" dirty="0">
                <a:latin typeface="標楷體" panose="03000509000000000000" pitchFamily="65" charset="-120"/>
                <a:ea typeface="標楷體" panose="03000509000000000000" pitchFamily="65" charset="-120"/>
              </a:rPr>
              <a:t>Turnkey</a:t>
            </a:r>
            <a:r>
              <a:rPr lang="zh-TW" altLang="en-US" sz="1200" b="1" dirty="0">
                <a:latin typeface="標楷體" panose="03000509000000000000" pitchFamily="65" charset="-120"/>
                <a:ea typeface="標楷體" panose="03000509000000000000" pitchFamily="65" charset="-120"/>
              </a:rPr>
              <a:t>傳輸對帳單與報關費用電子發票資訊到</a:t>
            </a:r>
            <a:r>
              <a:rPr lang="zh-TW" altLang="en-US" sz="1200" b="1" dirty="0">
                <a:solidFill>
                  <a:schemeClr val="tx1"/>
                </a:solidFill>
                <a:latin typeface="標楷體" panose="03000509000000000000" pitchFamily="65" charset="-120"/>
                <a:ea typeface="標楷體" panose="03000509000000000000" pitchFamily="65" charset="-120"/>
              </a:rPr>
              <a:t>汎宇電子發票雲平台</a:t>
            </a:r>
            <a:endParaRPr lang="zh-TW" altLang="en-US" sz="1200" b="1" dirty="0">
              <a:latin typeface="標楷體" panose="03000509000000000000" pitchFamily="65" charset="-120"/>
              <a:ea typeface="標楷體" panose="03000509000000000000" pitchFamily="65" charset="-120"/>
            </a:endParaRPr>
          </a:p>
        </p:txBody>
      </p:sp>
      <p:cxnSp>
        <p:nvCxnSpPr>
          <p:cNvPr id="29" name="直線單箭頭接點 28"/>
          <p:cNvCxnSpPr>
            <a:stCxn id="16" idx="3"/>
            <a:endCxn id="11" idx="4"/>
          </p:cNvCxnSpPr>
          <p:nvPr/>
        </p:nvCxnSpPr>
        <p:spPr>
          <a:xfrm flipV="1">
            <a:off x="7241871" y="2459466"/>
            <a:ext cx="585764" cy="849555"/>
          </a:xfrm>
          <a:prstGeom prst="straightConnector1">
            <a:avLst/>
          </a:prstGeom>
          <a:ln w="25400">
            <a:prstDash val="dashDot"/>
            <a:tailEnd type="triangle"/>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7034294" y="2539975"/>
            <a:ext cx="2226085" cy="646331"/>
          </a:xfrm>
          <a:prstGeom prst="rect">
            <a:avLst/>
          </a:prstGeom>
          <a:noFill/>
        </p:spPr>
        <p:txBody>
          <a:bodyPr wrap="square" rtlCol="0">
            <a:spAutoFit/>
          </a:bodyPr>
          <a:lstStyle/>
          <a:p>
            <a:r>
              <a:rPr lang="en-US" altLang="zh-TW" sz="1200" b="1" dirty="0">
                <a:latin typeface="標楷體" panose="03000509000000000000" pitchFamily="65" charset="-120"/>
                <a:ea typeface="標楷體" panose="03000509000000000000" pitchFamily="65" charset="-120"/>
              </a:rPr>
              <a:t>3</a:t>
            </a:r>
            <a:r>
              <a:rPr lang="zh-TW" altLang="en-US" sz="1200" b="1" dirty="0">
                <a:solidFill>
                  <a:schemeClr val="tx1"/>
                </a:solidFill>
                <a:latin typeface="標楷體" panose="03000509000000000000" pitchFamily="65" charset="-120"/>
                <a:ea typeface="標楷體" panose="03000509000000000000" pitchFamily="65" charset="-120"/>
              </a:rPr>
              <a:t>汎宇電子發票雲平台</a:t>
            </a:r>
            <a:r>
              <a:rPr lang="zh-TW" altLang="en-US" sz="1200" b="1" dirty="0">
                <a:latin typeface="標楷體" panose="03000509000000000000" pitchFamily="65" charset="-120"/>
                <a:ea typeface="標楷體" panose="03000509000000000000" pitchFamily="65" charset="-120"/>
              </a:rPr>
              <a:t>透過</a:t>
            </a:r>
            <a:r>
              <a:rPr lang="en-US" altLang="zh-TW" sz="1200" b="1" dirty="0">
                <a:latin typeface="標楷體" panose="03000509000000000000" pitchFamily="65" charset="-120"/>
                <a:ea typeface="標楷體" panose="03000509000000000000" pitchFamily="65" charset="-120"/>
              </a:rPr>
              <a:t>mail</a:t>
            </a:r>
            <a:r>
              <a:rPr lang="zh-TW" altLang="en-US" sz="1200" b="1" dirty="0">
                <a:latin typeface="標楷體" panose="03000509000000000000" pitchFamily="65" charset="-120"/>
                <a:ea typeface="標楷體" panose="03000509000000000000" pitchFamily="65" charset="-120"/>
              </a:rPr>
              <a:t>傳輸對帳單與報關費用電子發票資訊到報關行客戶端</a:t>
            </a:r>
          </a:p>
        </p:txBody>
      </p:sp>
      <p:cxnSp>
        <p:nvCxnSpPr>
          <p:cNvPr id="32" name="直線單箭頭接點 31"/>
          <p:cNvCxnSpPr>
            <a:cxnSpLocks/>
          </p:cNvCxnSpPr>
          <p:nvPr/>
        </p:nvCxnSpPr>
        <p:spPr>
          <a:xfrm>
            <a:off x="6692357" y="4423454"/>
            <a:ext cx="0" cy="631154"/>
          </a:xfrm>
          <a:prstGeom prst="straightConnector1">
            <a:avLst/>
          </a:prstGeom>
          <a:ln w="25400">
            <a:prstDash val="dashDot"/>
            <a:tailEnd type="triangle"/>
          </a:ln>
        </p:spPr>
        <p:style>
          <a:lnRef idx="1">
            <a:schemeClr val="accent1"/>
          </a:lnRef>
          <a:fillRef idx="0">
            <a:schemeClr val="accent1"/>
          </a:fillRef>
          <a:effectRef idx="0">
            <a:schemeClr val="accent1"/>
          </a:effectRef>
          <a:fontRef idx="minor">
            <a:schemeClr val="tx1"/>
          </a:fontRef>
        </p:style>
      </p:cxnSp>
      <p:sp>
        <p:nvSpPr>
          <p:cNvPr id="34" name="文字方塊 33"/>
          <p:cNvSpPr txBox="1"/>
          <p:nvPr/>
        </p:nvSpPr>
        <p:spPr>
          <a:xfrm>
            <a:off x="6006846" y="1525143"/>
            <a:ext cx="1235025" cy="461665"/>
          </a:xfrm>
          <a:prstGeom prst="rect">
            <a:avLst/>
          </a:prstGeom>
          <a:noFill/>
        </p:spPr>
        <p:txBody>
          <a:bodyPr wrap="square" rtlCol="0">
            <a:spAutoFit/>
          </a:bodyPr>
          <a:lstStyle/>
          <a:p>
            <a:r>
              <a:rPr lang="en-US" altLang="zh-TW" sz="1200" b="1" dirty="0">
                <a:latin typeface="標楷體" panose="03000509000000000000" pitchFamily="65" charset="-120"/>
                <a:ea typeface="標楷體" panose="03000509000000000000" pitchFamily="65" charset="-120"/>
              </a:rPr>
              <a:t>4</a:t>
            </a:r>
            <a:r>
              <a:rPr lang="zh-TW" altLang="en-US" sz="1200" b="1" dirty="0">
                <a:latin typeface="標楷體" panose="03000509000000000000" pitchFamily="65" charset="-120"/>
                <a:ea typeface="標楷體" panose="03000509000000000000" pitchFamily="65" charset="-120"/>
              </a:rPr>
              <a:t>報關行與客戶完成對帳作業</a:t>
            </a:r>
          </a:p>
        </p:txBody>
      </p:sp>
      <p:cxnSp>
        <p:nvCxnSpPr>
          <p:cNvPr id="36" name="直線單箭頭接點 35"/>
          <p:cNvCxnSpPr>
            <a:stCxn id="8" idx="6"/>
            <a:endCxn id="11" idx="2"/>
          </p:cNvCxnSpPr>
          <p:nvPr/>
        </p:nvCxnSpPr>
        <p:spPr>
          <a:xfrm>
            <a:off x="5900098" y="2015208"/>
            <a:ext cx="1279984" cy="0"/>
          </a:xfrm>
          <a:prstGeom prst="straightConnector1">
            <a:avLst/>
          </a:prstGeom>
          <a:ln w="25400">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5542039" y="4426911"/>
            <a:ext cx="2285594" cy="830997"/>
          </a:xfrm>
          <a:prstGeom prst="rect">
            <a:avLst/>
          </a:prstGeom>
          <a:noFill/>
        </p:spPr>
        <p:txBody>
          <a:bodyPr wrap="square" rtlCol="0">
            <a:spAutoFit/>
          </a:bodyPr>
          <a:lstStyle/>
          <a:p>
            <a:r>
              <a:rPr lang="en-US" altLang="zh-TW" sz="1200" b="1" dirty="0">
                <a:latin typeface="標楷體" panose="03000509000000000000" pitchFamily="65" charset="-120"/>
                <a:ea typeface="標楷體" panose="03000509000000000000" pitchFamily="65" charset="-120"/>
              </a:rPr>
              <a:t>5</a:t>
            </a:r>
            <a:r>
              <a:rPr lang="zh-TW" altLang="en-US" sz="1200" b="1" dirty="0">
                <a:latin typeface="標楷體" panose="03000509000000000000" pitchFamily="65" charset="-120"/>
                <a:ea typeface="標楷體" panose="03000509000000000000" pitchFamily="65" charset="-120"/>
              </a:rPr>
              <a:t>依據報關行設定之時間</a:t>
            </a:r>
            <a:r>
              <a:rPr lang="en-US" altLang="zh-TW" sz="1200" b="1" dirty="0">
                <a:latin typeface="標楷體" panose="03000509000000000000" pitchFamily="65" charset="-120"/>
                <a:ea typeface="標楷體" panose="03000509000000000000" pitchFamily="65" charset="-120"/>
              </a:rPr>
              <a:t>(</a:t>
            </a:r>
            <a:r>
              <a:rPr lang="zh-TW" altLang="en-US" sz="1200" b="1" dirty="0">
                <a:latin typeface="標楷體" panose="03000509000000000000" pitchFamily="65" charset="-120"/>
                <a:ea typeface="標楷體" panose="03000509000000000000" pitchFamily="65" charset="-120"/>
              </a:rPr>
              <a:t>例如月底</a:t>
            </a:r>
            <a:r>
              <a:rPr lang="en-US" altLang="zh-TW" sz="1200" b="1" dirty="0">
                <a:latin typeface="標楷體" panose="03000509000000000000" pitchFamily="65" charset="-120"/>
                <a:ea typeface="標楷體" panose="03000509000000000000" pitchFamily="65" charset="-120"/>
              </a:rPr>
              <a:t>)</a:t>
            </a:r>
            <a:r>
              <a:rPr lang="zh-TW" altLang="en-US" sz="1200" b="1" dirty="0">
                <a:latin typeface="標楷體" panose="03000509000000000000" pitchFamily="65" charset="-120"/>
                <a:ea typeface="標楷體" panose="03000509000000000000" pitchFamily="65" charset="-120"/>
              </a:rPr>
              <a:t>將報關行之電子發票傳輸到電子發票整合服務平台存證</a:t>
            </a:r>
          </a:p>
          <a:p>
            <a:endParaRPr lang="zh-TW" altLang="en-US" sz="1200" b="1" dirty="0">
              <a:latin typeface="標楷體" panose="03000509000000000000" pitchFamily="65" charset="-120"/>
              <a:ea typeface="標楷體" panose="03000509000000000000" pitchFamily="65" charset="-120"/>
            </a:endParaRPr>
          </a:p>
        </p:txBody>
      </p:sp>
      <p:sp>
        <p:nvSpPr>
          <p:cNvPr id="38" name="文字方塊 37"/>
          <p:cNvSpPr txBox="1"/>
          <p:nvPr/>
        </p:nvSpPr>
        <p:spPr>
          <a:xfrm>
            <a:off x="3579135" y="986795"/>
            <a:ext cx="3455159" cy="400110"/>
          </a:xfrm>
          <a:prstGeom prst="rect">
            <a:avLst/>
          </a:prstGeom>
          <a:noFill/>
        </p:spPr>
        <p:txBody>
          <a:bodyPr wrap="square" rtlCol="0">
            <a:spAutoFit/>
          </a:bodyPr>
          <a:lstStyle/>
          <a:p>
            <a:r>
              <a:rPr lang="zh-TW" altLang="en-US" sz="2000" b="1" dirty="0">
                <a:latin typeface="標楷體" panose="03000509000000000000" pitchFamily="65" charset="-120"/>
                <a:ea typeface="標楷體" panose="03000509000000000000" pitchFamily="65" charset="-120"/>
              </a:rPr>
              <a:t>大容客戶電子發票作業流程</a:t>
            </a:r>
            <a:endParaRPr lang="zh-TW" altLang="en-US" sz="2000" b="1" dirty="0"/>
          </a:p>
        </p:txBody>
      </p:sp>
    </p:spTree>
    <p:extLst>
      <p:ext uri="{BB962C8B-B14F-4D97-AF65-F5344CB8AC3E}">
        <p14:creationId xmlns:p14="http://schemas.microsoft.com/office/powerpoint/2010/main" val="385828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營業人導入電子發票奬勵</a:t>
            </a:r>
          </a:p>
        </p:txBody>
      </p:sp>
      <p:sp>
        <p:nvSpPr>
          <p:cNvPr id="3" name="內容版面配置區 2"/>
          <p:cNvSpPr>
            <a:spLocks noGrp="1"/>
          </p:cNvSpPr>
          <p:nvPr>
            <p:ph idx="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12</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89" y="882130"/>
            <a:ext cx="8842786" cy="5378678"/>
          </a:xfrm>
          <a:prstGeom prst="rect">
            <a:avLst/>
          </a:prstGeom>
        </p:spPr>
      </p:pic>
    </p:spTree>
    <p:extLst>
      <p:ext uri="{BB962C8B-B14F-4D97-AF65-F5344CB8AC3E}">
        <p14:creationId xmlns:p14="http://schemas.microsoft.com/office/powerpoint/2010/main" val="428065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營業人導入電子發票奬勵</a:t>
            </a:r>
          </a:p>
        </p:txBody>
      </p:sp>
      <p:sp>
        <p:nvSpPr>
          <p:cNvPr id="3" name="內容版面配置區 2"/>
          <p:cNvSpPr>
            <a:spLocks noGrp="1"/>
          </p:cNvSpPr>
          <p:nvPr>
            <p:ph idx="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13</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14" y="965973"/>
            <a:ext cx="8842786" cy="5294835"/>
          </a:xfrm>
          <a:prstGeom prst="rect">
            <a:avLst/>
          </a:prstGeom>
        </p:spPr>
      </p:pic>
    </p:spTree>
    <p:extLst>
      <p:ext uri="{BB962C8B-B14F-4D97-AF65-F5344CB8AC3E}">
        <p14:creationId xmlns:p14="http://schemas.microsoft.com/office/powerpoint/2010/main" val="1174321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營業人導入電子發票奬勵</a:t>
            </a:r>
          </a:p>
        </p:txBody>
      </p:sp>
      <p:sp>
        <p:nvSpPr>
          <p:cNvPr id="3" name="內容版面配置區 2"/>
          <p:cNvSpPr>
            <a:spLocks noGrp="1"/>
          </p:cNvSpPr>
          <p:nvPr>
            <p:ph idx="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14</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89" y="840208"/>
            <a:ext cx="8842786" cy="5378678"/>
          </a:xfrm>
          <a:prstGeom prst="rect">
            <a:avLst/>
          </a:prstGeom>
        </p:spPr>
      </p:pic>
    </p:spTree>
    <p:extLst>
      <p:ext uri="{BB962C8B-B14F-4D97-AF65-F5344CB8AC3E}">
        <p14:creationId xmlns:p14="http://schemas.microsoft.com/office/powerpoint/2010/main" val="774028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營業人導入電子發票奬勵</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15</a:t>
            </a:fld>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49" y="965200"/>
            <a:ext cx="8075513" cy="5211763"/>
          </a:xfrm>
          <a:prstGeom prst="rect">
            <a:avLst/>
          </a:prstGeom>
        </p:spPr>
      </p:pic>
    </p:spTree>
    <p:extLst>
      <p:ext uri="{BB962C8B-B14F-4D97-AF65-F5344CB8AC3E}">
        <p14:creationId xmlns:p14="http://schemas.microsoft.com/office/powerpoint/2010/main" val="1357472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營業人申請流程</a:t>
            </a:r>
          </a:p>
        </p:txBody>
      </p:sp>
      <p:sp>
        <p:nvSpPr>
          <p:cNvPr id="3" name="內容版面配置區 2"/>
          <p:cNvSpPr>
            <a:spLocks noGrp="1"/>
          </p:cNvSpPr>
          <p:nvPr>
            <p:ph idx="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16</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14" y="882130"/>
            <a:ext cx="8718961" cy="5407088"/>
          </a:xfrm>
          <a:prstGeom prst="rect">
            <a:avLst/>
          </a:prstGeom>
        </p:spPr>
      </p:pic>
    </p:spTree>
    <p:extLst>
      <p:ext uri="{BB962C8B-B14F-4D97-AF65-F5344CB8AC3E}">
        <p14:creationId xmlns:p14="http://schemas.microsoft.com/office/powerpoint/2010/main" val="1211047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電子發票樣張</a:t>
            </a:r>
          </a:p>
        </p:txBody>
      </p:sp>
      <p:sp>
        <p:nvSpPr>
          <p:cNvPr id="3" name="內容版面配置區 2"/>
          <p:cNvSpPr>
            <a:spLocks noGrp="1"/>
          </p:cNvSpPr>
          <p:nvPr>
            <p:ph idx="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17</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26" y="965973"/>
            <a:ext cx="8607349" cy="5199734"/>
          </a:xfrm>
          <a:prstGeom prst="rect">
            <a:avLst/>
          </a:prstGeom>
        </p:spPr>
      </p:pic>
    </p:spTree>
    <p:extLst>
      <p:ext uri="{BB962C8B-B14F-4D97-AF65-F5344CB8AC3E}">
        <p14:creationId xmlns:p14="http://schemas.microsoft.com/office/powerpoint/2010/main" val="1525564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r>
              <a:rPr lang="zh-TW" altLang="en-US" dirty="0"/>
              <a:t>簡報大綱</a:t>
            </a:r>
          </a:p>
        </p:txBody>
      </p:sp>
      <p:graphicFrame>
        <p:nvGraphicFramePr>
          <p:cNvPr id="9" name="資料庫圖表 8"/>
          <p:cNvGraphicFramePr/>
          <p:nvPr>
            <p:extLst/>
          </p:nvPr>
        </p:nvGraphicFramePr>
        <p:xfrm>
          <a:off x="720090" y="882129"/>
          <a:ext cx="7783830" cy="5378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投影片編號版面配置區 1"/>
          <p:cNvSpPr>
            <a:spLocks noGrp="1"/>
          </p:cNvSpPr>
          <p:nvPr>
            <p:ph type="sldNum" sz="quarter" idx="12"/>
          </p:nvPr>
        </p:nvSpPr>
        <p:spPr/>
        <p:txBody>
          <a:bodyPr/>
          <a:lstStyle/>
          <a:p>
            <a:fld id="{47CB983B-6025-4326-BDBF-6C0B3C7337A8}" type="slidenum">
              <a:rPr lang="zh-TW" altLang="en-US" smtClean="0"/>
              <a:t>18</a:t>
            </a:fld>
            <a:endParaRPr lang="zh-TW" altLang="en-US"/>
          </a:p>
        </p:txBody>
      </p:sp>
      <p:sp>
        <p:nvSpPr>
          <p:cNvPr id="3" name="圓角矩形 2"/>
          <p:cNvSpPr/>
          <p:nvPr/>
        </p:nvSpPr>
        <p:spPr>
          <a:xfrm>
            <a:off x="508635" y="3017109"/>
            <a:ext cx="8206740" cy="11087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105266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itchFamily="34" charset="-120"/>
                <a:ea typeface="微軟正黑體" pitchFamily="34" charset="-120"/>
              </a:rPr>
              <a:t>電子發票配號檔自動匯入功能</a:t>
            </a:r>
            <a:endParaRPr kumimoji="1" lang="zh-TW" altLang="en-US" dirty="0"/>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19</a:t>
            </a:fld>
            <a:endParaRPr lang="zh-TW" altLang="en-US"/>
          </a:p>
        </p:txBody>
      </p:sp>
      <p:grpSp>
        <p:nvGrpSpPr>
          <p:cNvPr id="5" name="群組 9"/>
          <p:cNvGrpSpPr>
            <a:grpSpLocks/>
          </p:cNvGrpSpPr>
          <p:nvPr/>
        </p:nvGrpSpPr>
        <p:grpSpPr bwMode="auto">
          <a:xfrm>
            <a:off x="207891" y="2807614"/>
            <a:ext cx="1921678" cy="1833321"/>
            <a:chOff x="587313" y="2473111"/>
            <a:chExt cx="2493120" cy="2569616"/>
          </a:xfrm>
        </p:grpSpPr>
        <p:sp>
          <p:nvSpPr>
            <p:cNvPr id="6" name="圓角矩形 5"/>
            <p:cNvSpPr>
              <a:spLocks noChangeArrowheads="1"/>
            </p:cNvSpPr>
            <p:nvPr/>
          </p:nvSpPr>
          <p:spPr bwMode="auto">
            <a:xfrm>
              <a:off x="630162" y="2473111"/>
              <a:ext cx="2447098" cy="2569616"/>
            </a:xfrm>
            <a:prstGeom prst="roundRect">
              <a:avLst>
                <a:gd name="adj" fmla="val 16667"/>
              </a:avLst>
            </a:prstGeom>
            <a:solidFill>
              <a:srgbClr val="B7DEE8"/>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defRPr/>
              </a:pPr>
              <a:endParaRPr lang="zh-TW" altLang="en-US">
                <a:solidFill>
                  <a:schemeClr val="lt1"/>
                </a:solidFill>
              </a:endParaRPr>
            </a:p>
          </p:txBody>
        </p:sp>
        <p:pic>
          <p:nvPicPr>
            <p:cNvPr id="7" name="Picture 2" descr="C:\Documents and Settings\vivienne\桌面\312910437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086" y="2888328"/>
              <a:ext cx="1234817" cy="10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87313" y="3946908"/>
              <a:ext cx="2493120" cy="905909"/>
            </a:xfrm>
            <a:prstGeom prst="rect">
              <a:avLst/>
            </a:prstGeom>
          </p:spPr>
          <p:txBody>
            <a:bodyPr>
              <a:spAutoFit/>
            </a:bodyPr>
            <a:lstStyle/>
            <a:p>
              <a:pPr algn="ctr" eaLnBrk="1" hangingPunct="1">
                <a:defRPr/>
              </a:pPr>
              <a:r>
                <a:rPr lang="zh-TW" altLang="en-US" dirty="0">
                  <a:solidFill>
                    <a:schemeClr val="tx2">
                      <a:lumMod val="75000"/>
                    </a:schemeClr>
                  </a:solidFill>
                  <a:latin typeface="微軟正黑體" pitchFamily="34" charset="-120"/>
                  <a:ea typeface="微軟正黑體" pitchFamily="34" charset="-120"/>
                </a:rPr>
                <a:t>財政部電子發票</a:t>
              </a:r>
              <a:endParaRPr lang="en-US" altLang="zh-TW" dirty="0">
                <a:solidFill>
                  <a:schemeClr val="tx2">
                    <a:lumMod val="75000"/>
                  </a:schemeClr>
                </a:solidFill>
                <a:latin typeface="微軟正黑體" pitchFamily="34" charset="-120"/>
                <a:ea typeface="微軟正黑體" pitchFamily="34" charset="-120"/>
              </a:endParaRPr>
            </a:p>
            <a:p>
              <a:pPr algn="ctr" eaLnBrk="1" hangingPunct="1">
                <a:defRPr/>
              </a:pPr>
              <a:r>
                <a:rPr lang="zh-TW" altLang="en-US" dirty="0">
                  <a:solidFill>
                    <a:schemeClr val="tx2">
                      <a:lumMod val="75000"/>
                    </a:schemeClr>
                  </a:solidFill>
                  <a:latin typeface="微軟正黑體" pitchFamily="34" charset="-120"/>
                  <a:ea typeface="微軟正黑體" pitchFamily="34" charset="-120"/>
                </a:rPr>
                <a:t>整合服務平台</a:t>
              </a:r>
            </a:p>
          </p:txBody>
        </p:sp>
      </p:grpSp>
      <p:sp>
        <p:nvSpPr>
          <p:cNvPr id="9" name="直接连接符 4"/>
          <p:cNvSpPr>
            <a:spLocks noChangeShapeType="1"/>
          </p:cNvSpPr>
          <p:nvPr/>
        </p:nvSpPr>
        <p:spPr bwMode="auto">
          <a:xfrm>
            <a:off x="-71438" y="777875"/>
            <a:ext cx="5694363" cy="0"/>
          </a:xfrm>
          <a:prstGeom prst="line">
            <a:avLst/>
          </a:prstGeom>
          <a:noFill/>
          <a:ln w="34925">
            <a:solidFill>
              <a:srgbClr val="FFFFFF"/>
            </a:solidFill>
            <a:bevel/>
            <a:headEnd/>
            <a:tailEnd/>
          </a:ln>
          <a:extLst>
            <a:ext uri="{909E8E84-426E-40DD-AFC4-6F175D3DCCD1}">
              <a14:hiddenFill xmlns:a14="http://schemas.microsoft.com/office/drawing/2010/main">
                <a:noFill/>
              </a14:hiddenFill>
            </a:ext>
          </a:extLst>
        </p:spPr>
        <p:txBody>
          <a:bodyPr/>
          <a:lstStyle/>
          <a:p>
            <a:endParaRPr lang="zh-TW" altLang="en-US"/>
          </a:p>
        </p:txBody>
      </p:sp>
      <p:grpSp>
        <p:nvGrpSpPr>
          <p:cNvPr id="10" name="群組 10"/>
          <p:cNvGrpSpPr>
            <a:grpSpLocks/>
          </p:cNvGrpSpPr>
          <p:nvPr/>
        </p:nvGrpSpPr>
        <p:grpSpPr bwMode="auto">
          <a:xfrm>
            <a:off x="2140079" y="3064220"/>
            <a:ext cx="3263971" cy="1557129"/>
            <a:chOff x="2856925" y="2831271"/>
            <a:chExt cx="2554865" cy="1773753"/>
          </a:xfrm>
        </p:grpSpPr>
        <p:sp>
          <p:nvSpPr>
            <p:cNvPr id="11" name="向右箭號 10"/>
            <p:cNvSpPr/>
            <p:nvPr/>
          </p:nvSpPr>
          <p:spPr>
            <a:xfrm flipH="1">
              <a:off x="2856925" y="2831271"/>
              <a:ext cx="2554865" cy="1773753"/>
            </a:xfrm>
            <a:prstGeom prst="rightArrow">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600"/>
            </a:p>
          </p:txBody>
        </p:sp>
        <p:sp>
          <p:nvSpPr>
            <p:cNvPr id="12" name="文字方塊 36"/>
            <p:cNvSpPr txBox="1">
              <a:spLocks noChangeArrowheads="1"/>
            </p:cNvSpPr>
            <p:nvPr/>
          </p:nvSpPr>
          <p:spPr bwMode="auto">
            <a:xfrm>
              <a:off x="3177534" y="3478298"/>
              <a:ext cx="2100139" cy="45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2000" dirty="0">
                  <a:solidFill>
                    <a:srgbClr val="C00000"/>
                  </a:solidFill>
                  <a:latin typeface="微軟正黑體" charset="-120"/>
                  <a:ea typeface="微軟正黑體" charset="-120"/>
                </a:rPr>
                <a:t>      </a:t>
              </a:r>
              <a:r>
                <a:rPr lang="zh-TW" altLang="en-US" sz="2000" dirty="0">
                  <a:solidFill>
                    <a:srgbClr val="C00000"/>
                  </a:solidFill>
                  <a:latin typeface="微軟正黑體" charset="-120"/>
                  <a:ea typeface="微軟正黑體" charset="-120"/>
                </a:rPr>
                <a:t>下載字軌取號檔</a:t>
              </a:r>
            </a:p>
          </p:txBody>
        </p:sp>
      </p:grpSp>
      <p:grpSp>
        <p:nvGrpSpPr>
          <p:cNvPr id="26" name="群組 25"/>
          <p:cNvGrpSpPr>
            <a:grpSpLocks/>
          </p:cNvGrpSpPr>
          <p:nvPr/>
        </p:nvGrpSpPr>
        <p:grpSpPr bwMode="auto">
          <a:xfrm>
            <a:off x="4109943" y="777875"/>
            <a:ext cx="3548157" cy="2294208"/>
            <a:chOff x="1422646" y="777876"/>
            <a:chExt cx="7053017" cy="2294207"/>
          </a:xfrm>
        </p:grpSpPr>
        <p:sp>
          <p:nvSpPr>
            <p:cNvPr id="27" name="矩形 26"/>
            <p:cNvSpPr/>
            <p:nvPr/>
          </p:nvSpPr>
          <p:spPr bwMode="auto">
            <a:xfrm>
              <a:off x="4495800" y="777876"/>
              <a:ext cx="3979863" cy="14811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28" name="群組 13"/>
            <p:cNvGrpSpPr>
              <a:grpSpLocks/>
            </p:cNvGrpSpPr>
            <p:nvPr/>
          </p:nvGrpSpPr>
          <p:grpSpPr bwMode="auto">
            <a:xfrm>
              <a:off x="1422646" y="2266874"/>
              <a:ext cx="4978059" cy="805209"/>
              <a:chOff x="1420743" y="2266359"/>
              <a:chExt cx="4980133" cy="806743"/>
            </a:xfrm>
          </p:grpSpPr>
          <p:sp>
            <p:nvSpPr>
              <p:cNvPr id="29" name="文字方塊 64"/>
              <p:cNvSpPr txBox="1">
                <a:spLocks noChangeArrowheads="1"/>
              </p:cNvSpPr>
              <p:nvPr/>
            </p:nvSpPr>
            <p:spPr bwMode="auto">
              <a:xfrm>
                <a:off x="1420743" y="2495151"/>
                <a:ext cx="1402068" cy="40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2000" b="1" dirty="0">
                    <a:solidFill>
                      <a:srgbClr val="C00000"/>
                    </a:solidFill>
                    <a:latin typeface="微軟正黑體" charset="-120"/>
                    <a:ea typeface="微軟正黑體" charset="-120"/>
                  </a:rPr>
                  <a:t>自動匯入字軌取號檔</a:t>
                </a:r>
              </a:p>
            </p:txBody>
          </p:sp>
          <p:cxnSp>
            <p:nvCxnSpPr>
              <p:cNvPr id="30" name="直線單箭頭接點 66"/>
              <p:cNvCxnSpPr/>
              <p:nvPr/>
            </p:nvCxnSpPr>
            <p:spPr>
              <a:xfrm flipH="1" flipV="1">
                <a:off x="6400874" y="2266359"/>
                <a:ext cx="2" cy="80674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1" name="群組 54"/>
          <p:cNvGrpSpPr>
            <a:grpSpLocks/>
          </p:cNvGrpSpPr>
          <p:nvPr/>
        </p:nvGrpSpPr>
        <p:grpSpPr bwMode="auto">
          <a:xfrm>
            <a:off x="6415088" y="5265738"/>
            <a:ext cx="1243012" cy="1319212"/>
            <a:chOff x="6012160" y="5002788"/>
            <a:chExt cx="1259632" cy="1336468"/>
          </a:xfrm>
        </p:grpSpPr>
        <p:sp>
          <p:nvSpPr>
            <p:cNvPr id="32" name="六邊形 31"/>
            <p:cNvSpPr/>
            <p:nvPr/>
          </p:nvSpPr>
          <p:spPr>
            <a:xfrm rot="5400000">
              <a:off x="5992242" y="5095098"/>
              <a:ext cx="1336468" cy="1151848"/>
            </a:xfrm>
            <a:prstGeom prst="hex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chemeClr val="tx1"/>
                </a:solidFill>
                <a:latin typeface="微軟正黑體" pitchFamily="34" charset="-120"/>
                <a:ea typeface="微軟正黑體" pitchFamily="34" charset="-120"/>
              </a:endParaRPr>
            </a:p>
          </p:txBody>
        </p:sp>
        <p:grpSp>
          <p:nvGrpSpPr>
            <p:cNvPr id="33" name="群組 61"/>
            <p:cNvGrpSpPr>
              <a:grpSpLocks/>
            </p:cNvGrpSpPr>
            <p:nvPr/>
          </p:nvGrpSpPr>
          <p:grpSpPr bwMode="auto">
            <a:xfrm>
              <a:off x="6012160" y="5013176"/>
              <a:ext cx="1259632" cy="1259632"/>
              <a:chOff x="6012160" y="5013176"/>
              <a:chExt cx="1259632" cy="1259632"/>
            </a:xfrm>
          </p:grpSpPr>
          <p:pic>
            <p:nvPicPr>
              <p:cNvPr id="34" name="Picture 4" descr="http://www.fixitnortheast.co.uk/Images/ServicesMedia/businessServices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5013176"/>
                <a:ext cx="1259632" cy="125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63"/>
              <p:cNvSpPr>
                <a:spLocks noChangeArrowheads="1"/>
              </p:cNvSpPr>
              <p:nvPr/>
            </p:nvSpPr>
            <p:spPr bwMode="auto">
              <a:xfrm>
                <a:off x="6174432" y="5300998"/>
                <a:ext cx="989856" cy="71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en-US" altLang="zh-TW" sz="2000">
                    <a:latin typeface="微軟正黑體" charset="-120"/>
                    <a:ea typeface="微軟正黑體" charset="-120"/>
                  </a:rPr>
                  <a:t>B2B</a:t>
                </a:r>
              </a:p>
              <a:p>
                <a:pPr algn="ctr" eaLnBrk="1" hangingPunct="1">
                  <a:spcBef>
                    <a:spcPct val="0"/>
                  </a:spcBef>
                  <a:buFontTx/>
                  <a:buNone/>
                </a:pPr>
                <a:r>
                  <a:rPr lang="zh-TW" altLang="en-US" sz="2000">
                    <a:latin typeface="微軟正黑體" charset="-120"/>
                    <a:ea typeface="微軟正黑體" charset="-120"/>
                  </a:rPr>
                  <a:t>廠商</a:t>
                </a:r>
              </a:p>
            </p:txBody>
          </p:sp>
        </p:grpSp>
      </p:grpSp>
      <p:grpSp>
        <p:nvGrpSpPr>
          <p:cNvPr id="36" name="群組 55"/>
          <p:cNvGrpSpPr>
            <a:grpSpLocks/>
          </p:cNvGrpSpPr>
          <p:nvPr/>
        </p:nvGrpSpPr>
        <p:grpSpPr bwMode="auto">
          <a:xfrm>
            <a:off x="5065714" y="5265738"/>
            <a:ext cx="1455737" cy="1319212"/>
            <a:chOff x="4644008" y="5002788"/>
            <a:chExt cx="1475656" cy="1336468"/>
          </a:xfrm>
        </p:grpSpPr>
        <p:sp>
          <p:nvSpPr>
            <p:cNvPr id="37" name="六邊形 36"/>
            <p:cNvSpPr/>
            <p:nvPr/>
          </p:nvSpPr>
          <p:spPr>
            <a:xfrm rot="16200000">
              <a:off x="4749809" y="5094921"/>
              <a:ext cx="1336468" cy="1152203"/>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chemeClr val="tx1"/>
                </a:solidFill>
                <a:latin typeface="微軟正黑體" pitchFamily="34" charset="-120"/>
                <a:ea typeface="微軟正黑體" pitchFamily="34" charset="-120"/>
              </a:endParaRPr>
            </a:p>
          </p:txBody>
        </p:sp>
        <p:grpSp>
          <p:nvGrpSpPr>
            <p:cNvPr id="38" name="群組 57"/>
            <p:cNvGrpSpPr>
              <a:grpSpLocks/>
            </p:cNvGrpSpPr>
            <p:nvPr/>
          </p:nvGrpSpPr>
          <p:grpSpPr bwMode="auto">
            <a:xfrm>
              <a:off x="4644008" y="5013176"/>
              <a:ext cx="1475656" cy="1185839"/>
              <a:chOff x="5040560" y="5013176"/>
              <a:chExt cx="1475656" cy="1185839"/>
            </a:xfrm>
          </p:grpSpPr>
          <p:pic>
            <p:nvPicPr>
              <p:cNvPr id="39" name="Picture 2" descr="http://www.quebyte.com/wiki/images/0/00/Custom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73" y="5013176"/>
                <a:ext cx="1185839" cy="1185839"/>
              </a:xfrm>
              <a:prstGeom prst="rect">
                <a:avLst/>
              </a:prstGeom>
              <a:noFill/>
              <a:effectLst>
                <a:glow rad="127000">
                  <a:schemeClr val="accent1">
                    <a:alpha val="0"/>
                  </a:schemeClr>
                </a:glow>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40" name="矩形 59"/>
              <p:cNvSpPr>
                <a:spLocks noChangeArrowheads="1"/>
              </p:cNvSpPr>
              <p:nvPr/>
            </p:nvSpPr>
            <p:spPr bwMode="auto">
              <a:xfrm>
                <a:off x="5040560" y="5300725"/>
                <a:ext cx="1475656" cy="71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en-US" altLang="zh-TW" sz="2000">
                    <a:latin typeface="微軟正黑體" charset="-120"/>
                    <a:ea typeface="微軟正黑體" charset="-120"/>
                  </a:rPr>
                  <a:t>B2C</a:t>
                </a:r>
              </a:p>
              <a:p>
                <a:pPr algn="ctr" eaLnBrk="1" hangingPunct="1">
                  <a:spcBef>
                    <a:spcPct val="0"/>
                  </a:spcBef>
                  <a:buFontTx/>
                  <a:buNone/>
                </a:pPr>
                <a:r>
                  <a:rPr lang="zh-TW" altLang="en-US" sz="2000">
                    <a:latin typeface="微軟正黑體" charset="-120"/>
                    <a:ea typeface="微軟正黑體" charset="-120"/>
                  </a:rPr>
                  <a:t>消費者</a:t>
                </a:r>
              </a:p>
            </p:txBody>
          </p:sp>
        </p:grpSp>
      </p:grpSp>
      <p:sp>
        <p:nvSpPr>
          <p:cNvPr id="43" name="矩形 42"/>
          <p:cNvSpPr/>
          <p:nvPr/>
        </p:nvSpPr>
        <p:spPr bwMode="auto">
          <a:xfrm>
            <a:off x="4462463" y="5180013"/>
            <a:ext cx="3978275" cy="14589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49" name="群組 11"/>
          <p:cNvGrpSpPr>
            <a:grpSpLocks/>
          </p:cNvGrpSpPr>
          <p:nvPr/>
        </p:nvGrpSpPr>
        <p:grpSpPr bwMode="auto">
          <a:xfrm>
            <a:off x="4173539" y="3069109"/>
            <a:ext cx="4802187" cy="1553691"/>
            <a:chOff x="4174035" y="2775320"/>
            <a:chExt cx="4801961" cy="1847326"/>
          </a:xfrm>
        </p:grpSpPr>
        <p:sp>
          <p:nvSpPr>
            <p:cNvPr id="50" name="雲朵形 49"/>
            <p:cNvSpPr/>
            <p:nvPr/>
          </p:nvSpPr>
          <p:spPr>
            <a:xfrm>
              <a:off x="5064933" y="2775320"/>
              <a:ext cx="3026264" cy="1847326"/>
            </a:xfrm>
            <a:prstGeom prst="cloud">
              <a:avLst/>
            </a:prstGeom>
            <a:solidFill>
              <a:schemeClr val="tx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20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 name="矩形 50"/>
            <p:cNvSpPr/>
            <p:nvPr/>
          </p:nvSpPr>
          <p:spPr>
            <a:xfrm>
              <a:off x="4174035" y="3262545"/>
              <a:ext cx="4801961" cy="988049"/>
            </a:xfrm>
            <a:prstGeom prst="rect">
              <a:avLst/>
            </a:prstGeom>
          </p:spPr>
          <p:txBody>
            <a:bodyPr>
              <a:spAutoFit/>
            </a:bodyPr>
            <a:lstStyle>
              <a:lvl1pPr>
                <a:defRPr kumimoji="1" sz="1200" b="1">
                  <a:solidFill>
                    <a:schemeClr val="tx1"/>
                  </a:solidFill>
                  <a:latin typeface="Tahoma" charset="0"/>
                  <a:ea typeface="新細明體" charset="-120"/>
                </a:defRPr>
              </a:lvl1pPr>
              <a:lvl2pPr marL="742950" indent="-285750">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algn="ctr" eaLnBrk="1" hangingPunct="1"/>
              <a:r>
                <a:rPr lang="zh-TW" altLang="en-US" sz="2400">
                  <a:solidFill>
                    <a:schemeClr val="bg1"/>
                  </a:solidFill>
                  <a:effectLst>
                    <a:outerShdw blurRad="38100" dist="38100" dir="2700000" algn="tl">
                      <a:srgbClr val="C0C0C0"/>
                    </a:outerShdw>
                  </a:effectLst>
                  <a:latin typeface="微軟正黑體" charset="-120"/>
                  <a:ea typeface="微軟正黑體" charset="-120"/>
                </a:rPr>
                <a:t>汎宇電子發票雲</a:t>
              </a:r>
              <a:endParaRPr lang="en-US" altLang="zh-TW" sz="2400">
                <a:solidFill>
                  <a:schemeClr val="bg1"/>
                </a:solidFill>
                <a:effectLst>
                  <a:outerShdw blurRad="38100" dist="38100" dir="2700000" algn="tl">
                    <a:srgbClr val="C0C0C0"/>
                  </a:outerShdw>
                </a:effectLst>
                <a:latin typeface="微軟正黑體" charset="-120"/>
                <a:ea typeface="微軟正黑體" charset="-120"/>
              </a:endParaRPr>
            </a:p>
            <a:p>
              <a:pPr algn="ctr" eaLnBrk="1" hangingPunct="1"/>
              <a:r>
                <a:rPr lang="zh-TW" altLang="en-US" sz="2400">
                  <a:solidFill>
                    <a:schemeClr val="bg1"/>
                  </a:solidFill>
                  <a:effectLst>
                    <a:outerShdw blurRad="38100" dist="38100" dir="2700000" algn="tl">
                      <a:srgbClr val="C0C0C0"/>
                    </a:outerShdw>
                  </a:effectLst>
                  <a:latin typeface="微軟正黑體" charset="-120"/>
                  <a:ea typeface="微軟正黑體" charset="-120"/>
                </a:rPr>
                <a:t>加值服務中心</a:t>
              </a:r>
            </a:p>
          </p:txBody>
        </p:sp>
      </p:grpSp>
      <p:pic>
        <p:nvPicPr>
          <p:cNvPr id="41" name="圖片 40"/>
          <p:cNvPicPr/>
          <p:nvPr/>
        </p:nvPicPr>
        <p:blipFill>
          <a:blip r:embed="rId5" cstate="print">
            <a:extLst>
              <a:ext uri="{28A0092B-C50C-407E-A947-70E740481C1C}">
                <a14:useLocalDpi xmlns:a14="http://schemas.microsoft.com/office/drawing/2010/main" val="0"/>
              </a:ext>
            </a:extLst>
          </a:blip>
          <a:stretch>
            <a:fillRect/>
          </a:stretch>
        </p:blipFill>
        <p:spPr>
          <a:xfrm>
            <a:off x="6162762" y="916433"/>
            <a:ext cx="1048743" cy="745005"/>
          </a:xfrm>
          <a:prstGeom prst="rect">
            <a:avLst/>
          </a:prstGeom>
        </p:spPr>
      </p:pic>
    </p:spTree>
    <p:extLst>
      <p:ext uri="{BB962C8B-B14F-4D97-AF65-F5344CB8AC3E}">
        <p14:creationId xmlns:p14="http://schemas.microsoft.com/office/powerpoint/2010/main" val="138507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r>
              <a:rPr lang="zh-TW" altLang="en-US" dirty="0"/>
              <a:t>簡報大綱</a:t>
            </a:r>
          </a:p>
        </p:txBody>
      </p:sp>
      <p:graphicFrame>
        <p:nvGraphicFramePr>
          <p:cNvPr id="9" name="資料庫圖表 8"/>
          <p:cNvGraphicFramePr/>
          <p:nvPr>
            <p:extLst>
              <p:ext uri="{D42A27DB-BD31-4B8C-83A1-F6EECF244321}">
                <p14:modId xmlns:p14="http://schemas.microsoft.com/office/powerpoint/2010/main" val="680771758"/>
              </p:ext>
            </p:extLst>
          </p:nvPr>
        </p:nvGraphicFramePr>
        <p:xfrm>
          <a:off x="720090" y="882129"/>
          <a:ext cx="7783830" cy="5378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投影片編號版面配置區 1"/>
          <p:cNvSpPr>
            <a:spLocks noGrp="1"/>
          </p:cNvSpPr>
          <p:nvPr>
            <p:ph type="sldNum" sz="quarter" idx="12"/>
          </p:nvPr>
        </p:nvSpPr>
        <p:spPr/>
        <p:txBody>
          <a:bodyPr/>
          <a:lstStyle/>
          <a:p>
            <a:fld id="{47CB983B-6025-4326-BDBF-6C0B3C7337A8}" type="slidenum">
              <a:rPr lang="zh-TW" altLang="en-US" smtClean="0"/>
              <a:t>2</a:t>
            </a:fld>
            <a:endParaRPr lang="zh-TW" altLang="en-US"/>
          </a:p>
        </p:txBody>
      </p:sp>
      <p:sp>
        <p:nvSpPr>
          <p:cNvPr id="3" name="圓角矩形 2"/>
          <p:cNvSpPr/>
          <p:nvPr/>
        </p:nvSpPr>
        <p:spPr>
          <a:xfrm>
            <a:off x="480060" y="882128"/>
            <a:ext cx="8206740" cy="11087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765604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itchFamily="34" charset="-120"/>
                <a:ea typeface="微軟正黑體" pitchFamily="34" charset="-120"/>
              </a:rPr>
              <a:t>電子發票自動傳送</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通知處理功能</a:t>
            </a:r>
            <a:endParaRPr kumimoji="1" lang="zh-TW" altLang="en-US" dirty="0"/>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20</a:t>
            </a:fld>
            <a:endParaRPr lang="zh-TW" altLang="en-US"/>
          </a:p>
        </p:txBody>
      </p:sp>
      <p:grpSp>
        <p:nvGrpSpPr>
          <p:cNvPr id="5" name="群組 9"/>
          <p:cNvGrpSpPr>
            <a:grpSpLocks/>
          </p:cNvGrpSpPr>
          <p:nvPr/>
        </p:nvGrpSpPr>
        <p:grpSpPr bwMode="auto">
          <a:xfrm>
            <a:off x="207891" y="2807614"/>
            <a:ext cx="1921678" cy="1833321"/>
            <a:chOff x="587313" y="2473111"/>
            <a:chExt cx="2493120" cy="2569616"/>
          </a:xfrm>
        </p:grpSpPr>
        <p:sp>
          <p:nvSpPr>
            <p:cNvPr id="6" name="圓角矩形 5"/>
            <p:cNvSpPr>
              <a:spLocks noChangeArrowheads="1"/>
            </p:cNvSpPr>
            <p:nvPr/>
          </p:nvSpPr>
          <p:spPr bwMode="auto">
            <a:xfrm>
              <a:off x="630162" y="2473111"/>
              <a:ext cx="2447098" cy="2569616"/>
            </a:xfrm>
            <a:prstGeom prst="roundRect">
              <a:avLst>
                <a:gd name="adj" fmla="val 16667"/>
              </a:avLst>
            </a:prstGeom>
            <a:solidFill>
              <a:srgbClr val="B7DEE8"/>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defRPr/>
              </a:pPr>
              <a:endParaRPr lang="zh-TW" altLang="en-US">
                <a:solidFill>
                  <a:schemeClr val="lt1"/>
                </a:solidFill>
              </a:endParaRPr>
            </a:p>
          </p:txBody>
        </p:sp>
        <p:pic>
          <p:nvPicPr>
            <p:cNvPr id="7" name="Picture 2" descr="C:\Documents and Settings\vivienne\桌面\312910437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086" y="2888328"/>
              <a:ext cx="1234817" cy="10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87313" y="3946908"/>
              <a:ext cx="2493120" cy="905909"/>
            </a:xfrm>
            <a:prstGeom prst="rect">
              <a:avLst/>
            </a:prstGeom>
          </p:spPr>
          <p:txBody>
            <a:bodyPr>
              <a:spAutoFit/>
            </a:bodyPr>
            <a:lstStyle/>
            <a:p>
              <a:pPr algn="ctr" eaLnBrk="1" hangingPunct="1">
                <a:defRPr/>
              </a:pPr>
              <a:r>
                <a:rPr lang="zh-TW" altLang="en-US" dirty="0">
                  <a:solidFill>
                    <a:schemeClr val="tx2">
                      <a:lumMod val="75000"/>
                    </a:schemeClr>
                  </a:solidFill>
                  <a:latin typeface="微軟正黑體" pitchFamily="34" charset="-120"/>
                  <a:ea typeface="微軟正黑體" pitchFamily="34" charset="-120"/>
                </a:rPr>
                <a:t>財政部電子發票</a:t>
              </a:r>
              <a:endParaRPr lang="en-US" altLang="zh-TW" dirty="0">
                <a:solidFill>
                  <a:schemeClr val="tx2">
                    <a:lumMod val="75000"/>
                  </a:schemeClr>
                </a:solidFill>
                <a:latin typeface="微軟正黑體" pitchFamily="34" charset="-120"/>
                <a:ea typeface="微軟正黑體" pitchFamily="34" charset="-120"/>
              </a:endParaRPr>
            </a:p>
            <a:p>
              <a:pPr algn="ctr" eaLnBrk="1" hangingPunct="1">
                <a:defRPr/>
              </a:pPr>
              <a:r>
                <a:rPr lang="zh-TW" altLang="en-US" dirty="0">
                  <a:solidFill>
                    <a:schemeClr val="tx2">
                      <a:lumMod val="75000"/>
                    </a:schemeClr>
                  </a:solidFill>
                  <a:latin typeface="微軟正黑體" pitchFamily="34" charset="-120"/>
                  <a:ea typeface="微軟正黑體" pitchFamily="34" charset="-120"/>
                </a:rPr>
                <a:t>整合服務平台</a:t>
              </a:r>
            </a:p>
          </p:txBody>
        </p:sp>
      </p:grpSp>
      <p:sp>
        <p:nvSpPr>
          <p:cNvPr id="9" name="直接连接符 4"/>
          <p:cNvSpPr>
            <a:spLocks noChangeShapeType="1"/>
          </p:cNvSpPr>
          <p:nvPr/>
        </p:nvSpPr>
        <p:spPr bwMode="auto">
          <a:xfrm>
            <a:off x="-71438" y="777875"/>
            <a:ext cx="5694363" cy="0"/>
          </a:xfrm>
          <a:prstGeom prst="line">
            <a:avLst/>
          </a:prstGeom>
          <a:noFill/>
          <a:ln w="34925">
            <a:solidFill>
              <a:srgbClr val="FFFFFF"/>
            </a:solidFill>
            <a:bevel/>
            <a:headEnd/>
            <a:tailEnd/>
          </a:ln>
          <a:extLst>
            <a:ext uri="{909E8E84-426E-40DD-AFC4-6F175D3DCCD1}">
              <a14:hiddenFill xmlns:a14="http://schemas.microsoft.com/office/drawing/2010/main">
                <a:noFill/>
              </a14:hiddenFill>
            </a:ext>
          </a:extLst>
        </p:spPr>
        <p:txBody>
          <a:bodyPr/>
          <a:lstStyle/>
          <a:p>
            <a:endParaRPr lang="zh-TW" altLang="en-US"/>
          </a:p>
        </p:txBody>
      </p:sp>
      <p:grpSp>
        <p:nvGrpSpPr>
          <p:cNvPr id="10" name="群組 10"/>
          <p:cNvGrpSpPr>
            <a:grpSpLocks/>
          </p:cNvGrpSpPr>
          <p:nvPr/>
        </p:nvGrpSpPr>
        <p:grpSpPr bwMode="auto">
          <a:xfrm>
            <a:off x="2140079" y="3064220"/>
            <a:ext cx="3263971" cy="1557129"/>
            <a:chOff x="2856925" y="2831271"/>
            <a:chExt cx="2554865" cy="1773753"/>
          </a:xfrm>
        </p:grpSpPr>
        <p:sp>
          <p:nvSpPr>
            <p:cNvPr id="11" name="向右箭號 10"/>
            <p:cNvSpPr/>
            <p:nvPr/>
          </p:nvSpPr>
          <p:spPr>
            <a:xfrm flipH="1">
              <a:off x="2856925" y="2831271"/>
              <a:ext cx="2554865" cy="1773753"/>
            </a:xfrm>
            <a:prstGeom prst="rightArrow">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600"/>
            </a:p>
          </p:txBody>
        </p:sp>
        <p:sp>
          <p:nvSpPr>
            <p:cNvPr id="12" name="文字方塊 36"/>
            <p:cNvSpPr txBox="1">
              <a:spLocks noChangeArrowheads="1"/>
            </p:cNvSpPr>
            <p:nvPr/>
          </p:nvSpPr>
          <p:spPr bwMode="auto">
            <a:xfrm>
              <a:off x="3177534" y="3478298"/>
              <a:ext cx="2100139" cy="45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2000" dirty="0">
                  <a:solidFill>
                    <a:srgbClr val="C00000"/>
                  </a:solidFill>
                  <a:latin typeface="微軟正黑體" charset="-120"/>
                  <a:ea typeface="微軟正黑體" charset="-120"/>
                </a:rPr>
                <a:t>    </a:t>
              </a:r>
              <a:r>
                <a:rPr lang="zh-TW" altLang="en-US" sz="2000" dirty="0">
                  <a:solidFill>
                    <a:srgbClr val="C00000"/>
                  </a:solidFill>
                  <a:latin typeface="微軟正黑體" charset="-120"/>
                  <a:ea typeface="微軟正黑體" charset="-120"/>
                </a:rPr>
                <a:t>發票上傳財稅</a:t>
              </a:r>
            </a:p>
          </p:txBody>
        </p:sp>
      </p:grpSp>
      <p:grpSp>
        <p:nvGrpSpPr>
          <p:cNvPr id="17" name="群組 12"/>
          <p:cNvGrpSpPr>
            <a:grpSpLocks/>
          </p:cNvGrpSpPr>
          <p:nvPr/>
        </p:nvGrpSpPr>
        <p:grpSpPr bwMode="auto">
          <a:xfrm>
            <a:off x="6415087" y="2308226"/>
            <a:ext cx="2565825" cy="1032266"/>
            <a:chOff x="5823417" y="2274983"/>
            <a:chExt cx="2565715" cy="1030365"/>
          </a:xfrm>
        </p:grpSpPr>
        <p:cxnSp>
          <p:nvCxnSpPr>
            <p:cNvPr id="18" name="直線單箭頭接點 26"/>
            <p:cNvCxnSpPr/>
            <p:nvPr/>
          </p:nvCxnSpPr>
          <p:spPr>
            <a:xfrm flipV="1">
              <a:off x="5823417" y="2274983"/>
              <a:ext cx="0" cy="984901"/>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5934719" y="2291555"/>
              <a:ext cx="2454413" cy="1013793"/>
            </a:xfrm>
            <a:prstGeom prst="rect">
              <a:avLst/>
            </a:prstGeom>
            <a:noFill/>
          </p:spPr>
          <p:txBody>
            <a:bodyPr wrap="none">
              <a:spAutoFit/>
            </a:bodyPr>
            <a:lstStyle>
              <a:lvl1pPr>
                <a:defRPr kumimoji="1" sz="1200" b="1">
                  <a:solidFill>
                    <a:schemeClr val="tx1"/>
                  </a:solidFill>
                  <a:latin typeface="Tahoma" charset="0"/>
                  <a:ea typeface="新細明體" charset="-120"/>
                </a:defRPr>
              </a:lvl1pPr>
              <a:lvl2pPr marL="742950" indent="-285750">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eaLnBrk="1" hangingPunct="1"/>
              <a:r>
                <a:rPr lang="en-US" altLang="zh-TW" sz="2000" dirty="0">
                  <a:solidFill>
                    <a:srgbClr val="10253F"/>
                  </a:solidFill>
                  <a:latin typeface="微軟正黑體" charset="-120"/>
                  <a:ea typeface="微軟正黑體" charset="-120"/>
                </a:rPr>
                <a:t>1.</a:t>
              </a:r>
              <a:r>
                <a:rPr lang="zh-TW" altLang="en-US" sz="2000" dirty="0">
                  <a:solidFill>
                    <a:srgbClr val="10253F"/>
                  </a:solidFill>
                  <a:latin typeface="微軟正黑體" charset="-120"/>
                  <a:ea typeface="微軟正黑體" charset="-120"/>
                </a:rPr>
                <a:t>回覆財稅處理結果</a:t>
              </a:r>
              <a:endParaRPr lang="en-US" altLang="zh-TW" sz="2000" dirty="0">
                <a:solidFill>
                  <a:srgbClr val="10253F"/>
                </a:solidFill>
                <a:latin typeface="微軟正黑體" charset="-120"/>
                <a:ea typeface="微軟正黑體" charset="-120"/>
              </a:endParaRPr>
            </a:p>
            <a:p>
              <a:pPr eaLnBrk="1" hangingPunct="1"/>
              <a:r>
                <a:rPr lang="en-US" altLang="zh-TW" sz="2000" dirty="0">
                  <a:solidFill>
                    <a:srgbClr val="10253F"/>
                  </a:solidFill>
                  <a:latin typeface="微軟正黑體" charset="-120"/>
                  <a:ea typeface="微軟正黑體" charset="-120"/>
                </a:rPr>
                <a:t>2.B2B</a:t>
              </a:r>
              <a:r>
                <a:rPr lang="zh-TW" altLang="en-US" sz="2000" dirty="0">
                  <a:solidFill>
                    <a:srgbClr val="10253F"/>
                  </a:solidFill>
                  <a:latin typeface="微軟正黑體" charset="-120"/>
                  <a:ea typeface="微軟正黑體" charset="-120"/>
                </a:rPr>
                <a:t>客戶接收發票</a:t>
              </a:r>
              <a:endParaRPr lang="en-US" altLang="zh-TW" sz="2000" dirty="0">
                <a:solidFill>
                  <a:srgbClr val="10253F"/>
                </a:solidFill>
                <a:latin typeface="微軟正黑體" charset="-120"/>
                <a:ea typeface="微軟正黑體" charset="-120"/>
              </a:endParaRPr>
            </a:p>
            <a:p>
              <a:pPr eaLnBrk="1" hangingPunct="1"/>
              <a:r>
                <a:rPr lang="en-US" altLang="zh-TW" sz="2000" dirty="0">
                  <a:solidFill>
                    <a:srgbClr val="10253F"/>
                  </a:solidFill>
                  <a:latin typeface="微軟正黑體" charset="-120"/>
                  <a:ea typeface="微軟正黑體" charset="-120"/>
                </a:rPr>
                <a:t>                   </a:t>
              </a:r>
              <a:r>
                <a:rPr lang="zh-TW" altLang="en-US" sz="2000" dirty="0">
                  <a:solidFill>
                    <a:srgbClr val="10253F"/>
                  </a:solidFill>
                  <a:latin typeface="微軟正黑體" charset="-120"/>
                  <a:ea typeface="微軟正黑體" charset="-120"/>
                </a:rPr>
                <a:t>確簽回覆</a:t>
              </a:r>
              <a:endParaRPr lang="en-US" altLang="zh-TW" sz="2000" dirty="0">
                <a:solidFill>
                  <a:srgbClr val="10253F"/>
                </a:solidFill>
                <a:latin typeface="微軟正黑體" charset="-120"/>
                <a:ea typeface="微軟正黑體" charset="-120"/>
              </a:endParaRPr>
            </a:p>
          </p:txBody>
        </p:sp>
      </p:grpSp>
      <p:grpSp>
        <p:nvGrpSpPr>
          <p:cNvPr id="26" name="群組 25"/>
          <p:cNvGrpSpPr>
            <a:grpSpLocks/>
          </p:cNvGrpSpPr>
          <p:nvPr/>
        </p:nvGrpSpPr>
        <p:grpSpPr bwMode="auto">
          <a:xfrm>
            <a:off x="3311258" y="777876"/>
            <a:ext cx="3517806" cy="2517071"/>
            <a:chOff x="541563" y="777876"/>
            <a:chExt cx="7934100" cy="2517070"/>
          </a:xfrm>
        </p:grpSpPr>
        <p:sp>
          <p:nvSpPr>
            <p:cNvPr id="27" name="矩形 26"/>
            <p:cNvSpPr/>
            <p:nvPr/>
          </p:nvSpPr>
          <p:spPr bwMode="auto">
            <a:xfrm>
              <a:off x="4495800" y="777876"/>
              <a:ext cx="3979863" cy="14811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28" name="群組 13"/>
            <p:cNvGrpSpPr>
              <a:grpSpLocks/>
            </p:cNvGrpSpPr>
            <p:nvPr/>
          </p:nvGrpSpPr>
          <p:grpSpPr bwMode="auto">
            <a:xfrm>
              <a:off x="541563" y="2324830"/>
              <a:ext cx="6371703" cy="970116"/>
              <a:chOff x="539292" y="2324422"/>
              <a:chExt cx="6374353" cy="971963"/>
            </a:xfrm>
          </p:grpSpPr>
          <p:sp>
            <p:nvSpPr>
              <p:cNvPr id="29" name="文字方塊 64"/>
              <p:cNvSpPr txBox="1">
                <a:spLocks noChangeArrowheads="1"/>
              </p:cNvSpPr>
              <p:nvPr/>
            </p:nvSpPr>
            <p:spPr bwMode="auto">
              <a:xfrm>
                <a:off x="539292" y="2334940"/>
                <a:ext cx="1546312" cy="70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2000" b="1" dirty="0">
                    <a:solidFill>
                      <a:srgbClr val="C00000"/>
                    </a:solidFill>
                    <a:latin typeface="微軟正黑體" charset="-120"/>
                    <a:ea typeface="微軟正黑體" charset="-120"/>
                  </a:rPr>
                  <a:t>電子發票</a:t>
                </a:r>
                <a:r>
                  <a:rPr lang="en-US" altLang="zh-TW" sz="2000" b="1" dirty="0">
                    <a:solidFill>
                      <a:srgbClr val="C00000"/>
                    </a:solidFill>
                    <a:latin typeface="微軟正黑體" charset="-120"/>
                    <a:ea typeface="微軟正黑體" charset="-120"/>
                  </a:rPr>
                  <a:t>&amp;</a:t>
                </a:r>
                <a:r>
                  <a:rPr lang="zh-TW" altLang="en-US" sz="2000" b="1" dirty="0">
                    <a:solidFill>
                      <a:srgbClr val="C00000"/>
                    </a:solidFill>
                    <a:latin typeface="微軟正黑體" charset="-120"/>
                    <a:ea typeface="微軟正黑體" charset="-120"/>
                  </a:rPr>
                  <a:t>折讓單</a:t>
                </a:r>
                <a:endParaRPr lang="en-US" altLang="zh-TW" sz="2000" b="1" dirty="0">
                  <a:solidFill>
                    <a:srgbClr val="C00000"/>
                  </a:solidFill>
                  <a:latin typeface="微軟正黑體" charset="-120"/>
                  <a:ea typeface="微軟正黑體" charset="-120"/>
                </a:endParaRPr>
              </a:p>
              <a:p>
                <a:pPr eaLnBrk="1" hangingPunct="1">
                  <a:spcBef>
                    <a:spcPct val="0"/>
                  </a:spcBef>
                  <a:buFontTx/>
                  <a:buNone/>
                </a:pPr>
                <a:r>
                  <a:rPr lang="zh-TW" altLang="en-US" sz="2000" b="1" dirty="0">
                    <a:solidFill>
                      <a:srgbClr val="C00000"/>
                    </a:solidFill>
                    <a:latin typeface="微軟正黑體" charset="-120"/>
                    <a:ea typeface="微軟正黑體" charset="-120"/>
                  </a:rPr>
                  <a:t>開立／作廢／註銷上傳</a:t>
                </a:r>
              </a:p>
            </p:txBody>
          </p:sp>
          <p:cxnSp>
            <p:nvCxnSpPr>
              <p:cNvPr id="30" name="直線單箭頭接點 66"/>
              <p:cNvCxnSpPr/>
              <p:nvPr/>
            </p:nvCxnSpPr>
            <p:spPr>
              <a:xfrm>
                <a:off x="6913645" y="2324422"/>
                <a:ext cx="0" cy="97196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1" name="群組 54"/>
          <p:cNvGrpSpPr>
            <a:grpSpLocks/>
          </p:cNvGrpSpPr>
          <p:nvPr/>
        </p:nvGrpSpPr>
        <p:grpSpPr bwMode="auto">
          <a:xfrm>
            <a:off x="6415088" y="5265738"/>
            <a:ext cx="1243012" cy="1319212"/>
            <a:chOff x="6012160" y="5002788"/>
            <a:chExt cx="1259632" cy="1336468"/>
          </a:xfrm>
        </p:grpSpPr>
        <p:sp>
          <p:nvSpPr>
            <p:cNvPr id="32" name="六邊形 31"/>
            <p:cNvSpPr/>
            <p:nvPr/>
          </p:nvSpPr>
          <p:spPr>
            <a:xfrm rot="5400000">
              <a:off x="5992242" y="5095098"/>
              <a:ext cx="1336468" cy="1151848"/>
            </a:xfrm>
            <a:prstGeom prst="hex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chemeClr val="tx1"/>
                </a:solidFill>
                <a:latin typeface="微軟正黑體" pitchFamily="34" charset="-120"/>
                <a:ea typeface="微軟正黑體" pitchFamily="34" charset="-120"/>
              </a:endParaRPr>
            </a:p>
          </p:txBody>
        </p:sp>
        <p:grpSp>
          <p:nvGrpSpPr>
            <p:cNvPr id="33" name="群組 61"/>
            <p:cNvGrpSpPr>
              <a:grpSpLocks/>
            </p:cNvGrpSpPr>
            <p:nvPr/>
          </p:nvGrpSpPr>
          <p:grpSpPr bwMode="auto">
            <a:xfrm>
              <a:off x="6012160" y="5013176"/>
              <a:ext cx="1259632" cy="1259632"/>
              <a:chOff x="6012160" y="5013176"/>
              <a:chExt cx="1259632" cy="1259632"/>
            </a:xfrm>
          </p:grpSpPr>
          <p:pic>
            <p:nvPicPr>
              <p:cNvPr id="34" name="Picture 4" descr="http://www.fixitnortheast.co.uk/Images/ServicesMedia/businessServices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5013176"/>
                <a:ext cx="1259632" cy="125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63"/>
              <p:cNvSpPr>
                <a:spLocks noChangeArrowheads="1"/>
              </p:cNvSpPr>
              <p:nvPr/>
            </p:nvSpPr>
            <p:spPr bwMode="auto">
              <a:xfrm>
                <a:off x="6174432" y="5300998"/>
                <a:ext cx="989856" cy="71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en-US" altLang="zh-TW" sz="2000">
                    <a:latin typeface="微軟正黑體" charset="-120"/>
                    <a:ea typeface="微軟正黑體" charset="-120"/>
                  </a:rPr>
                  <a:t>B2B</a:t>
                </a:r>
              </a:p>
              <a:p>
                <a:pPr algn="ctr" eaLnBrk="1" hangingPunct="1">
                  <a:spcBef>
                    <a:spcPct val="0"/>
                  </a:spcBef>
                  <a:buFontTx/>
                  <a:buNone/>
                </a:pPr>
                <a:r>
                  <a:rPr lang="zh-TW" altLang="en-US" sz="2000">
                    <a:latin typeface="微軟正黑體" charset="-120"/>
                    <a:ea typeface="微軟正黑體" charset="-120"/>
                  </a:rPr>
                  <a:t>廠商</a:t>
                </a:r>
              </a:p>
            </p:txBody>
          </p:sp>
        </p:grpSp>
      </p:grpSp>
      <p:grpSp>
        <p:nvGrpSpPr>
          <p:cNvPr id="36" name="群組 55"/>
          <p:cNvGrpSpPr>
            <a:grpSpLocks/>
          </p:cNvGrpSpPr>
          <p:nvPr/>
        </p:nvGrpSpPr>
        <p:grpSpPr bwMode="auto">
          <a:xfrm>
            <a:off x="5065714" y="5265738"/>
            <a:ext cx="1455737" cy="1319212"/>
            <a:chOff x="4644008" y="5002788"/>
            <a:chExt cx="1475656" cy="1336468"/>
          </a:xfrm>
        </p:grpSpPr>
        <p:sp>
          <p:nvSpPr>
            <p:cNvPr id="37" name="六邊形 36"/>
            <p:cNvSpPr/>
            <p:nvPr/>
          </p:nvSpPr>
          <p:spPr>
            <a:xfrm rot="16200000">
              <a:off x="4749809" y="5094921"/>
              <a:ext cx="1336468" cy="1152203"/>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chemeClr val="tx1"/>
                </a:solidFill>
                <a:latin typeface="微軟正黑體" pitchFamily="34" charset="-120"/>
                <a:ea typeface="微軟正黑體" pitchFamily="34" charset="-120"/>
              </a:endParaRPr>
            </a:p>
          </p:txBody>
        </p:sp>
        <p:grpSp>
          <p:nvGrpSpPr>
            <p:cNvPr id="38" name="群組 57"/>
            <p:cNvGrpSpPr>
              <a:grpSpLocks/>
            </p:cNvGrpSpPr>
            <p:nvPr/>
          </p:nvGrpSpPr>
          <p:grpSpPr bwMode="auto">
            <a:xfrm>
              <a:off x="4644008" y="5013176"/>
              <a:ext cx="1475656" cy="1185839"/>
              <a:chOff x="5040560" y="5013176"/>
              <a:chExt cx="1475656" cy="1185839"/>
            </a:xfrm>
          </p:grpSpPr>
          <p:pic>
            <p:nvPicPr>
              <p:cNvPr id="39" name="Picture 2" descr="http://www.quebyte.com/wiki/images/0/00/Custom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73" y="5013176"/>
                <a:ext cx="1185839" cy="1185839"/>
              </a:xfrm>
              <a:prstGeom prst="rect">
                <a:avLst/>
              </a:prstGeom>
              <a:noFill/>
              <a:effectLst>
                <a:glow rad="127000">
                  <a:schemeClr val="accent1">
                    <a:alpha val="0"/>
                  </a:schemeClr>
                </a:glow>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40" name="矩形 59"/>
              <p:cNvSpPr>
                <a:spLocks noChangeArrowheads="1"/>
              </p:cNvSpPr>
              <p:nvPr/>
            </p:nvSpPr>
            <p:spPr bwMode="auto">
              <a:xfrm>
                <a:off x="5040560" y="5300725"/>
                <a:ext cx="1475656" cy="71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en-US" altLang="zh-TW" sz="2000">
                    <a:latin typeface="微軟正黑體" charset="-120"/>
                    <a:ea typeface="微軟正黑體" charset="-120"/>
                  </a:rPr>
                  <a:t>B2C</a:t>
                </a:r>
              </a:p>
              <a:p>
                <a:pPr algn="ctr" eaLnBrk="1" hangingPunct="1">
                  <a:spcBef>
                    <a:spcPct val="0"/>
                  </a:spcBef>
                  <a:buFontTx/>
                  <a:buNone/>
                </a:pPr>
                <a:r>
                  <a:rPr lang="zh-TW" altLang="en-US" sz="2000">
                    <a:latin typeface="微軟正黑體" charset="-120"/>
                    <a:ea typeface="微軟正黑體" charset="-120"/>
                  </a:rPr>
                  <a:t>消費者</a:t>
                </a:r>
              </a:p>
            </p:txBody>
          </p:sp>
        </p:grpSp>
      </p:grpSp>
      <p:grpSp>
        <p:nvGrpSpPr>
          <p:cNvPr id="41" name="群組 40"/>
          <p:cNvGrpSpPr>
            <a:grpSpLocks/>
          </p:cNvGrpSpPr>
          <p:nvPr/>
        </p:nvGrpSpPr>
        <p:grpSpPr bwMode="auto">
          <a:xfrm>
            <a:off x="4699001" y="4242039"/>
            <a:ext cx="3787680" cy="2383893"/>
            <a:chOff x="5102644" y="4255032"/>
            <a:chExt cx="2949854" cy="2383893"/>
          </a:xfrm>
        </p:grpSpPr>
        <p:grpSp>
          <p:nvGrpSpPr>
            <p:cNvPr id="42" name="群組 14"/>
            <p:cNvGrpSpPr>
              <a:grpSpLocks/>
            </p:cNvGrpSpPr>
            <p:nvPr/>
          </p:nvGrpSpPr>
          <p:grpSpPr bwMode="auto">
            <a:xfrm>
              <a:off x="7085748" y="4255032"/>
              <a:ext cx="966750" cy="925717"/>
              <a:chOff x="7086043" y="4129230"/>
              <a:chExt cx="966632" cy="1051841"/>
            </a:xfrm>
          </p:grpSpPr>
          <p:sp>
            <p:nvSpPr>
              <p:cNvPr id="44" name="文字方塊 52"/>
              <p:cNvSpPr txBox="1">
                <a:spLocks noChangeArrowheads="1"/>
              </p:cNvSpPr>
              <p:nvPr/>
            </p:nvSpPr>
            <p:spPr bwMode="auto">
              <a:xfrm>
                <a:off x="7109981" y="4338317"/>
                <a:ext cx="942694" cy="804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2000" b="1" dirty="0">
                    <a:latin typeface="微軟正黑體" charset="-120"/>
                    <a:ea typeface="微軟正黑體" charset="-120"/>
                  </a:rPr>
                  <a:t>客戶線上</a:t>
                </a:r>
                <a:endParaRPr lang="en-US" altLang="zh-TW" sz="2000" b="1" dirty="0">
                  <a:latin typeface="微軟正黑體" charset="-120"/>
                  <a:ea typeface="微軟正黑體" charset="-120"/>
                </a:endParaRPr>
              </a:p>
              <a:p>
                <a:pPr eaLnBrk="1" hangingPunct="1">
                  <a:spcBef>
                    <a:spcPct val="0"/>
                  </a:spcBef>
                  <a:buFontTx/>
                  <a:buNone/>
                </a:pPr>
                <a:r>
                  <a:rPr lang="zh-TW" altLang="en-US" sz="2000" b="1" dirty="0">
                    <a:latin typeface="微軟正黑體" charset="-120"/>
                    <a:ea typeface="微軟正黑體" charset="-120"/>
                  </a:rPr>
                  <a:t>確簽</a:t>
                </a:r>
              </a:p>
            </p:txBody>
          </p:sp>
          <p:cxnSp>
            <p:nvCxnSpPr>
              <p:cNvPr id="45" name="直線單箭頭接點 67"/>
              <p:cNvCxnSpPr/>
              <p:nvPr/>
            </p:nvCxnSpPr>
            <p:spPr>
              <a:xfrm flipH="1" flipV="1">
                <a:off x="7086043" y="4129230"/>
                <a:ext cx="2" cy="1051841"/>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grpSp>
        <p:sp>
          <p:nvSpPr>
            <p:cNvPr id="43" name="矩形 42"/>
            <p:cNvSpPr/>
            <p:nvPr/>
          </p:nvSpPr>
          <p:spPr bwMode="auto">
            <a:xfrm>
              <a:off x="5102644" y="5180013"/>
              <a:ext cx="2797514" cy="14589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grpSp>
        <p:nvGrpSpPr>
          <p:cNvPr id="46" name="群組 16"/>
          <p:cNvGrpSpPr>
            <a:grpSpLocks/>
          </p:cNvGrpSpPr>
          <p:nvPr/>
        </p:nvGrpSpPr>
        <p:grpSpPr bwMode="auto">
          <a:xfrm>
            <a:off x="3964221" y="4352281"/>
            <a:ext cx="1882247" cy="804571"/>
            <a:chOff x="4204315" y="4316500"/>
            <a:chExt cx="1881919" cy="805168"/>
          </a:xfrm>
        </p:grpSpPr>
        <p:sp>
          <p:nvSpPr>
            <p:cNvPr id="47" name="文字方塊 46"/>
            <p:cNvSpPr txBox="1"/>
            <p:nvPr/>
          </p:nvSpPr>
          <p:spPr>
            <a:xfrm>
              <a:off x="4204315" y="4511459"/>
              <a:ext cx="1881919" cy="400407"/>
            </a:xfrm>
            <a:prstGeom prst="rect">
              <a:avLst/>
            </a:prstGeom>
            <a:noFill/>
          </p:spPr>
          <p:txBody>
            <a:bodyPr wrap="none">
              <a:spAutoFit/>
            </a:bodyPr>
            <a:lstStyle/>
            <a:p>
              <a:pPr eaLnBrk="1" hangingPunct="1">
                <a:defRPr/>
              </a:pPr>
              <a:r>
                <a:rPr lang="en-US" altLang="zh-TW" sz="2000" b="1" dirty="0">
                  <a:solidFill>
                    <a:srgbClr val="C00000"/>
                  </a:solidFill>
                  <a:latin typeface="微軟正黑體" pitchFamily="34" charset="-120"/>
                  <a:ea typeface="微軟正黑體" pitchFamily="34" charset="-120"/>
                </a:rPr>
                <a:t>Email</a:t>
              </a:r>
              <a:r>
                <a:rPr lang="zh-TW" altLang="en-US" sz="2000" b="1" dirty="0">
                  <a:solidFill>
                    <a:srgbClr val="C00000"/>
                  </a:solidFill>
                  <a:latin typeface="微軟正黑體" pitchFamily="34" charset="-120"/>
                  <a:ea typeface="微軟正黑體" pitchFamily="34" charset="-120"/>
                </a:rPr>
                <a:t>通知會員</a:t>
              </a:r>
            </a:p>
          </p:txBody>
        </p:sp>
        <p:cxnSp>
          <p:nvCxnSpPr>
            <p:cNvPr id="48" name="直線單箭頭接點 69"/>
            <p:cNvCxnSpPr/>
            <p:nvPr/>
          </p:nvCxnSpPr>
          <p:spPr>
            <a:xfrm>
              <a:off x="6033354" y="4316500"/>
              <a:ext cx="2" cy="80516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群組 11"/>
          <p:cNvGrpSpPr>
            <a:grpSpLocks/>
          </p:cNvGrpSpPr>
          <p:nvPr/>
        </p:nvGrpSpPr>
        <p:grpSpPr bwMode="auto">
          <a:xfrm>
            <a:off x="4173539" y="3241313"/>
            <a:ext cx="4802187" cy="1157264"/>
            <a:chOff x="4174035" y="2775320"/>
            <a:chExt cx="4801961" cy="1847326"/>
          </a:xfrm>
        </p:grpSpPr>
        <p:sp>
          <p:nvSpPr>
            <p:cNvPr id="50" name="雲朵形 49"/>
            <p:cNvSpPr/>
            <p:nvPr/>
          </p:nvSpPr>
          <p:spPr>
            <a:xfrm>
              <a:off x="5064933" y="2775320"/>
              <a:ext cx="3026264" cy="1847326"/>
            </a:xfrm>
            <a:prstGeom prst="cloud">
              <a:avLst/>
            </a:prstGeom>
            <a:solidFill>
              <a:schemeClr val="tx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20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 name="矩形 50"/>
            <p:cNvSpPr/>
            <p:nvPr/>
          </p:nvSpPr>
          <p:spPr>
            <a:xfrm>
              <a:off x="4174035" y="3262545"/>
              <a:ext cx="4801961" cy="1326510"/>
            </a:xfrm>
            <a:prstGeom prst="rect">
              <a:avLst/>
            </a:prstGeom>
          </p:spPr>
          <p:txBody>
            <a:bodyPr>
              <a:spAutoFit/>
            </a:bodyPr>
            <a:lstStyle>
              <a:lvl1pPr>
                <a:defRPr kumimoji="1" sz="1200" b="1">
                  <a:solidFill>
                    <a:schemeClr val="tx1"/>
                  </a:solidFill>
                  <a:latin typeface="Tahoma" charset="0"/>
                  <a:ea typeface="新細明體" charset="-120"/>
                </a:defRPr>
              </a:lvl1pPr>
              <a:lvl2pPr marL="742950" indent="-285750">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algn="ctr" eaLnBrk="1" hangingPunct="1"/>
              <a:r>
                <a:rPr lang="zh-TW" altLang="en-US" sz="2400">
                  <a:solidFill>
                    <a:schemeClr val="bg1"/>
                  </a:solidFill>
                  <a:effectLst>
                    <a:outerShdw blurRad="38100" dist="38100" dir="2700000" algn="tl">
                      <a:srgbClr val="C0C0C0"/>
                    </a:outerShdw>
                  </a:effectLst>
                  <a:latin typeface="微軟正黑體" charset="-120"/>
                  <a:ea typeface="微軟正黑體" charset="-120"/>
                </a:rPr>
                <a:t>汎宇電子發票雲</a:t>
              </a:r>
              <a:endParaRPr lang="en-US" altLang="zh-TW" sz="2400">
                <a:solidFill>
                  <a:schemeClr val="bg1"/>
                </a:solidFill>
                <a:effectLst>
                  <a:outerShdw blurRad="38100" dist="38100" dir="2700000" algn="tl">
                    <a:srgbClr val="C0C0C0"/>
                  </a:outerShdw>
                </a:effectLst>
                <a:latin typeface="微軟正黑體" charset="-120"/>
                <a:ea typeface="微軟正黑體" charset="-120"/>
              </a:endParaRPr>
            </a:p>
            <a:p>
              <a:pPr algn="ctr" eaLnBrk="1" hangingPunct="1"/>
              <a:r>
                <a:rPr lang="zh-TW" altLang="en-US" sz="2400">
                  <a:solidFill>
                    <a:schemeClr val="bg1"/>
                  </a:solidFill>
                  <a:effectLst>
                    <a:outerShdw blurRad="38100" dist="38100" dir="2700000" algn="tl">
                      <a:srgbClr val="C0C0C0"/>
                    </a:outerShdw>
                  </a:effectLst>
                  <a:latin typeface="微軟正黑體" charset="-120"/>
                  <a:ea typeface="微軟正黑體" charset="-120"/>
                </a:rPr>
                <a:t>加值服務中心</a:t>
              </a:r>
            </a:p>
          </p:txBody>
        </p:sp>
      </p:grpSp>
      <p:cxnSp>
        <p:nvCxnSpPr>
          <p:cNvPr id="67" name="直線單箭頭接點 69"/>
          <p:cNvCxnSpPr/>
          <p:nvPr/>
        </p:nvCxnSpPr>
        <p:spPr bwMode="auto">
          <a:xfrm>
            <a:off x="7063617" y="4320274"/>
            <a:ext cx="0" cy="83657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8" name="文字方塊 77"/>
          <p:cNvSpPr txBox="1"/>
          <p:nvPr/>
        </p:nvSpPr>
        <p:spPr bwMode="auto">
          <a:xfrm>
            <a:off x="5883771" y="4416999"/>
            <a:ext cx="1210588" cy="707886"/>
          </a:xfrm>
          <a:prstGeom prst="rect">
            <a:avLst/>
          </a:prstGeom>
          <a:noFill/>
        </p:spPr>
        <p:txBody>
          <a:bodyPr wrap="none">
            <a:spAutoFit/>
          </a:bodyPr>
          <a:lstStyle/>
          <a:p>
            <a:pPr eaLnBrk="1" hangingPunct="1">
              <a:defRPr/>
            </a:pPr>
            <a:r>
              <a:rPr lang="en-US" altLang="zh-TW" sz="2000" b="1" dirty="0">
                <a:solidFill>
                  <a:srgbClr val="C00000"/>
                </a:solidFill>
                <a:latin typeface="微軟正黑體" pitchFamily="34" charset="-120"/>
                <a:ea typeface="微軟正黑體" pitchFamily="34" charset="-120"/>
              </a:rPr>
              <a:t>Email</a:t>
            </a:r>
          </a:p>
          <a:p>
            <a:pPr eaLnBrk="1" hangingPunct="1">
              <a:defRPr/>
            </a:pPr>
            <a:r>
              <a:rPr lang="zh-TW" altLang="en-US" sz="2000" b="1" dirty="0">
                <a:solidFill>
                  <a:srgbClr val="C00000"/>
                </a:solidFill>
                <a:latin typeface="微軟正黑體" pitchFamily="34" charset="-120"/>
                <a:ea typeface="微軟正黑體" pitchFamily="34" charset="-120"/>
              </a:rPr>
              <a:t>電子發票</a:t>
            </a:r>
            <a:endParaRPr lang="zh-TW" altLang="en-US" sz="1200" b="1" dirty="0">
              <a:solidFill>
                <a:srgbClr val="C00000"/>
              </a:solidFill>
              <a:latin typeface="微軟正黑體" pitchFamily="34" charset="-120"/>
              <a:ea typeface="微軟正黑體" pitchFamily="34" charset="-120"/>
            </a:endParaRPr>
          </a:p>
        </p:txBody>
      </p:sp>
      <p:pic>
        <p:nvPicPr>
          <p:cNvPr id="52" name="圖片 51"/>
          <p:cNvPicPr/>
          <p:nvPr/>
        </p:nvPicPr>
        <p:blipFill>
          <a:blip r:embed="rId5" cstate="print">
            <a:extLst>
              <a:ext uri="{28A0092B-C50C-407E-A947-70E740481C1C}">
                <a14:useLocalDpi xmlns:a14="http://schemas.microsoft.com/office/drawing/2010/main" val="0"/>
              </a:ext>
            </a:extLst>
          </a:blip>
          <a:stretch>
            <a:fillRect/>
          </a:stretch>
        </p:blipFill>
        <p:spPr>
          <a:xfrm>
            <a:off x="5446294" y="918258"/>
            <a:ext cx="1048743" cy="745005"/>
          </a:xfrm>
          <a:prstGeom prst="rect">
            <a:avLst/>
          </a:prstGeom>
        </p:spPr>
      </p:pic>
      <p:sp>
        <p:nvSpPr>
          <p:cNvPr id="53" name="文字方塊 52"/>
          <p:cNvSpPr txBox="1"/>
          <p:nvPr/>
        </p:nvSpPr>
        <p:spPr>
          <a:xfrm>
            <a:off x="5010025" y="1702255"/>
            <a:ext cx="1873493" cy="369332"/>
          </a:xfrm>
          <a:prstGeom prst="rect">
            <a:avLst/>
          </a:prstGeom>
          <a:noFill/>
        </p:spPr>
        <p:txBody>
          <a:bodyPr wrap="square" rtlCol="0">
            <a:spAutoFit/>
          </a:bodyPr>
          <a:lstStyle/>
          <a:p>
            <a:r>
              <a:rPr lang="en-US" altLang="zh-TW" dirty="0">
                <a:solidFill>
                  <a:schemeClr val="tx2">
                    <a:lumMod val="75000"/>
                  </a:schemeClr>
                </a:solidFill>
                <a:latin typeface="微軟正黑體" pitchFamily="34" charset="-120"/>
                <a:ea typeface="微軟正黑體" pitchFamily="34" charset="-120"/>
              </a:rPr>
              <a:t>DAS(</a:t>
            </a:r>
            <a:r>
              <a:rPr lang="zh-TW" altLang="en-US" dirty="0">
                <a:solidFill>
                  <a:schemeClr val="tx2">
                    <a:lumMod val="75000"/>
                  </a:schemeClr>
                </a:solidFill>
                <a:latin typeface="微軟正黑體" pitchFamily="34" charset="-120"/>
                <a:ea typeface="微軟正黑體" pitchFamily="34" charset="-120"/>
              </a:rPr>
              <a:t>電子發票版</a:t>
            </a:r>
            <a:r>
              <a:rPr lang="en-US" altLang="zh-TW" dirty="0">
                <a:solidFill>
                  <a:schemeClr val="tx2">
                    <a:lumMod val="75000"/>
                  </a:schemeClr>
                </a:solidFill>
                <a:latin typeface="微軟正黑體" pitchFamily="34" charset="-120"/>
                <a:ea typeface="微軟正黑體" pitchFamily="34" charset="-120"/>
              </a:rPr>
              <a:t>)</a:t>
            </a:r>
            <a:endParaRPr lang="zh-TW" altLang="en-US" dirty="0">
              <a:solidFill>
                <a:schemeClr val="tx2">
                  <a:lumMod val="7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449345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itchFamily="34" charset="-120"/>
                <a:ea typeface="微軟正黑體" pitchFamily="34" charset="-120"/>
              </a:rPr>
              <a:t>電子發票空白號碼自動申報功能</a:t>
            </a:r>
            <a:endParaRPr kumimoji="1" lang="zh-TW" altLang="en-US" dirty="0"/>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21</a:t>
            </a:fld>
            <a:endParaRPr lang="zh-TW" altLang="en-US"/>
          </a:p>
        </p:txBody>
      </p:sp>
      <p:grpSp>
        <p:nvGrpSpPr>
          <p:cNvPr id="5" name="群組 9"/>
          <p:cNvGrpSpPr>
            <a:grpSpLocks/>
          </p:cNvGrpSpPr>
          <p:nvPr/>
        </p:nvGrpSpPr>
        <p:grpSpPr bwMode="auto">
          <a:xfrm>
            <a:off x="207891" y="2807614"/>
            <a:ext cx="1921678" cy="1833321"/>
            <a:chOff x="587313" y="2473111"/>
            <a:chExt cx="2493120" cy="2569616"/>
          </a:xfrm>
        </p:grpSpPr>
        <p:sp>
          <p:nvSpPr>
            <p:cNvPr id="6" name="圓角矩形 5"/>
            <p:cNvSpPr>
              <a:spLocks noChangeArrowheads="1"/>
            </p:cNvSpPr>
            <p:nvPr/>
          </p:nvSpPr>
          <p:spPr bwMode="auto">
            <a:xfrm>
              <a:off x="630162" y="2473111"/>
              <a:ext cx="2447098" cy="2569616"/>
            </a:xfrm>
            <a:prstGeom prst="roundRect">
              <a:avLst>
                <a:gd name="adj" fmla="val 16667"/>
              </a:avLst>
            </a:prstGeom>
            <a:solidFill>
              <a:srgbClr val="B7DEE8"/>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defRPr/>
              </a:pPr>
              <a:endParaRPr lang="zh-TW" altLang="en-US">
                <a:solidFill>
                  <a:schemeClr val="lt1"/>
                </a:solidFill>
              </a:endParaRPr>
            </a:p>
          </p:txBody>
        </p:sp>
        <p:pic>
          <p:nvPicPr>
            <p:cNvPr id="7" name="Picture 2" descr="C:\Documents and Settings\vivienne\桌面\312910437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086" y="2888328"/>
              <a:ext cx="1234817" cy="10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87313" y="3946908"/>
              <a:ext cx="2493120" cy="905909"/>
            </a:xfrm>
            <a:prstGeom prst="rect">
              <a:avLst/>
            </a:prstGeom>
          </p:spPr>
          <p:txBody>
            <a:bodyPr>
              <a:spAutoFit/>
            </a:bodyPr>
            <a:lstStyle/>
            <a:p>
              <a:pPr algn="ctr" eaLnBrk="1" hangingPunct="1">
                <a:defRPr/>
              </a:pPr>
              <a:r>
                <a:rPr lang="zh-TW" altLang="en-US" dirty="0">
                  <a:solidFill>
                    <a:schemeClr val="tx2">
                      <a:lumMod val="75000"/>
                    </a:schemeClr>
                  </a:solidFill>
                  <a:latin typeface="微軟正黑體" pitchFamily="34" charset="-120"/>
                  <a:ea typeface="微軟正黑體" pitchFamily="34" charset="-120"/>
                </a:rPr>
                <a:t>財政部電子發票</a:t>
              </a:r>
              <a:endParaRPr lang="en-US" altLang="zh-TW" dirty="0">
                <a:solidFill>
                  <a:schemeClr val="tx2">
                    <a:lumMod val="75000"/>
                  </a:schemeClr>
                </a:solidFill>
                <a:latin typeface="微軟正黑體" pitchFamily="34" charset="-120"/>
                <a:ea typeface="微軟正黑體" pitchFamily="34" charset="-120"/>
              </a:endParaRPr>
            </a:p>
            <a:p>
              <a:pPr algn="ctr" eaLnBrk="1" hangingPunct="1">
                <a:defRPr/>
              </a:pPr>
              <a:r>
                <a:rPr lang="zh-TW" altLang="en-US" dirty="0">
                  <a:solidFill>
                    <a:schemeClr val="tx2">
                      <a:lumMod val="75000"/>
                    </a:schemeClr>
                  </a:solidFill>
                  <a:latin typeface="微軟正黑體" pitchFamily="34" charset="-120"/>
                  <a:ea typeface="微軟正黑體" pitchFamily="34" charset="-120"/>
                </a:rPr>
                <a:t>整合服務平台</a:t>
              </a:r>
            </a:p>
          </p:txBody>
        </p:sp>
      </p:grpSp>
      <p:sp>
        <p:nvSpPr>
          <p:cNvPr id="9" name="直接连接符 4"/>
          <p:cNvSpPr>
            <a:spLocks noChangeShapeType="1"/>
          </p:cNvSpPr>
          <p:nvPr/>
        </p:nvSpPr>
        <p:spPr bwMode="auto">
          <a:xfrm>
            <a:off x="-71438" y="777875"/>
            <a:ext cx="5694363" cy="0"/>
          </a:xfrm>
          <a:prstGeom prst="line">
            <a:avLst/>
          </a:prstGeom>
          <a:noFill/>
          <a:ln w="34925">
            <a:solidFill>
              <a:srgbClr val="FFFFFF"/>
            </a:solidFill>
            <a:bevel/>
            <a:headEnd/>
            <a:tailEnd/>
          </a:ln>
          <a:extLst>
            <a:ext uri="{909E8E84-426E-40DD-AFC4-6F175D3DCCD1}">
              <a14:hiddenFill xmlns:a14="http://schemas.microsoft.com/office/drawing/2010/main">
                <a:noFill/>
              </a14:hiddenFill>
            </a:ext>
          </a:extLst>
        </p:spPr>
        <p:txBody>
          <a:bodyPr/>
          <a:lstStyle/>
          <a:p>
            <a:endParaRPr lang="zh-TW" altLang="en-US"/>
          </a:p>
        </p:txBody>
      </p:sp>
      <p:grpSp>
        <p:nvGrpSpPr>
          <p:cNvPr id="10" name="群組 10"/>
          <p:cNvGrpSpPr>
            <a:grpSpLocks/>
          </p:cNvGrpSpPr>
          <p:nvPr/>
        </p:nvGrpSpPr>
        <p:grpSpPr bwMode="auto">
          <a:xfrm>
            <a:off x="2140079" y="3064220"/>
            <a:ext cx="3263971" cy="1557129"/>
            <a:chOff x="2856925" y="2831271"/>
            <a:chExt cx="2554865" cy="1773753"/>
          </a:xfrm>
        </p:grpSpPr>
        <p:sp>
          <p:nvSpPr>
            <p:cNvPr id="11" name="向右箭號 10"/>
            <p:cNvSpPr/>
            <p:nvPr/>
          </p:nvSpPr>
          <p:spPr>
            <a:xfrm flipH="1">
              <a:off x="2856925" y="2831271"/>
              <a:ext cx="2554865" cy="1773753"/>
            </a:xfrm>
            <a:prstGeom prst="rightArrow">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600"/>
            </a:p>
          </p:txBody>
        </p:sp>
        <p:sp>
          <p:nvSpPr>
            <p:cNvPr id="12" name="文字方塊 36"/>
            <p:cNvSpPr txBox="1">
              <a:spLocks noChangeArrowheads="1"/>
            </p:cNvSpPr>
            <p:nvPr/>
          </p:nvSpPr>
          <p:spPr bwMode="auto">
            <a:xfrm>
              <a:off x="3177534" y="3478298"/>
              <a:ext cx="2100139" cy="45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2000" dirty="0">
                  <a:solidFill>
                    <a:srgbClr val="C00000"/>
                  </a:solidFill>
                  <a:latin typeface="微軟正黑體" charset="-120"/>
                  <a:ea typeface="微軟正黑體" charset="-120"/>
                </a:rPr>
                <a:t>      </a:t>
              </a:r>
              <a:r>
                <a:rPr lang="zh-TW" altLang="en-US" sz="2000" dirty="0">
                  <a:solidFill>
                    <a:srgbClr val="C00000"/>
                  </a:solidFill>
                  <a:latin typeface="微軟正黑體" charset="-120"/>
                  <a:ea typeface="微軟正黑體" charset="-120"/>
                </a:rPr>
                <a:t>申報空白號碼</a:t>
              </a:r>
            </a:p>
          </p:txBody>
        </p:sp>
      </p:grpSp>
      <p:grpSp>
        <p:nvGrpSpPr>
          <p:cNvPr id="26" name="群組 25"/>
          <p:cNvGrpSpPr>
            <a:grpSpLocks/>
          </p:cNvGrpSpPr>
          <p:nvPr/>
        </p:nvGrpSpPr>
        <p:grpSpPr bwMode="auto">
          <a:xfrm>
            <a:off x="3829201" y="777875"/>
            <a:ext cx="3669128" cy="2380067"/>
            <a:chOff x="5613859" y="777875"/>
            <a:chExt cx="2062674" cy="2380066"/>
          </a:xfrm>
        </p:grpSpPr>
        <p:sp>
          <p:nvSpPr>
            <p:cNvPr id="27" name="矩形 26"/>
            <p:cNvSpPr/>
            <p:nvPr/>
          </p:nvSpPr>
          <p:spPr bwMode="auto">
            <a:xfrm>
              <a:off x="6609368" y="777875"/>
              <a:ext cx="1067165" cy="14811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28" name="群組 13"/>
            <p:cNvGrpSpPr>
              <a:grpSpLocks/>
            </p:cNvGrpSpPr>
            <p:nvPr/>
          </p:nvGrpSpPr>
          <p:grpSpPr bwMode="auto">
            <a:xfrm>
              <a:off x="5613859" y="2259012"/>
              <a:ext cx="1545671" cy="898929"/>
              <a:chOff x="5613711" y="2258479"/>
              <a:chExt cx="1546316" cy="900641"/>
            </a:xfrm>
          </p:grpSpPr>
          <p:sp>
            <p:nvSpPr>
              <p:cNvPr id="29" name="文字方塊 64"/>
              <p:cNvSpPr txBox="1">
                <a:spLocks noChangeArrowheads="1"/>
              </p:cNvSpPr>
              <p:nvPr/>
            </p:nvSpPr>
            <p:spPr bwMode="auto">
              <a:xfrm>
                <a:off x="5613711" y="2319824"/>
                <a:ext cx="1546316" cy="70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2000" b="1" dirty="0">
                    <a:solidFill>
                      <a:srgbClr val="C00000"/>
                    </a:solidFill>
                    <a:latin typeface="微軟正黑體" charset="-120"/>
                    <a:ea typeface="微軟正黑體" charset="-120"/>
                  </a:rPr>
                  <a:t>次期</a:t>
                </a:r>
                <a:r>
                  <a:rPr lang="en-US" altLang="zh-TW" sz="2000" b="1" dirty="0">
                    <a:solidFill>
                      <a:srgbClr val="C00000"/>
                    </a:solidFill>
                    <a:latin typeface="微軟正黑體" charset="-120"/>
                    <a:ea typeface="微軟正黑體" charset="-120"/>
                  </a:rPr>
                  <a:t>10</a:t>
                </a:r>
                <a:r>
                  <a:rPr lang="zh-TW" altLang="en-US" sz="2000" b="1" dirty="0">
                    <a:solidFill>
                      <a:srgbClr val="C00000"/>
                    </a:solidFill>
                    <a:latin typeface="微軟正黑體" charset="-120"/>
                    <a:ea typeface="微軟正黑體" charset="-120"/>
                  </a:rPr>
                  <a:t>日前</a:t>
                </a:r>
                <a:endParaRPr lang="en-US" altLang="zh-TW" sz="2000" b="1" dirty="0">
                  <a:solidFill>
                    <a:srgbClr val="C00000"/>
                  </a:solidFill>
                  <a:latin typeface="微軟正黑體" charset="-120"/>
                  <a:ea typeface="微軟正黑體" charset="-120"/>
                </a:endParaRPr>
              </a:p>
              <a:p>
                <a:pPr eaLnBrk="1" hangingPunct="1">
                  <a:spcBef>
                    <a:spcPct val="0"/>
                  </a:spcBef>
                  <a:buFontTx/>
                  <a:buNone/>
                </a:pPr>
                <a:r>
                  <a:rPr lang="zh-TW" altLang="en-US" sz="2000" b="1" dirty="0">
                    <a:solidFill>
                      <a:srgbClr val="C00000"/>
                    </a:solidFill>
                    <a:latin typeface="微軟正黑體" charset="-120"/>
                    <a:ea typeface="微軟正黑體" charset="-120"/>
                  </a:rPr>
                  <a:t>電子發票空白號碼申報</a:t>
                </a:r>
              </a:p>
            </p:txBody>
          </p:sp>
          <p:cxnSp>
            <p:nvCxnSpPr>
              <p:cNvPr id="30" name="直線單箭頭接點 66"/>
              <p:cNvCxnSpPr>
                <a:endCxn id="50" idx="3"/>
              </p:cNvCxnSpPr>
              <p:nvPr/>
            </p:nvCxnSpPr>
            <p:spPr>
              <a:xfrm>
                <a:off x="7158078" y="2258479"/>
                <a:ext cx="1385" cy="90064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1" name="群組 54"/>
          <p:cNvGrpSpPr>
            <a:grpSpLocks/>
          </p:cNvGrpSpPr>
          <p:nvPr/>
        </p:nvGrpSpPr>
        <p:grpSpPr bwMode="auto">
          <a:xfrm>
            <a:off x="6415088" y="5265738"/>
            <a:ext cx="1243012" cy="1319212"/>
            <a:chOff x="6012160" y="5002788"/>
            <a:chExt cx="1259632" cy="1336468"/>
          </a:xfrm>
        </p:grpSpPr>
        <p:sp>
          <p:nvSpPr>
            <p:cNvPr id="32" name="六邊形 31"/>
            <p:cNvSpPr/>
            <p:nvPr/>
          </p:nvSpPr>
          <p:spPr>
            <a:xfrm rot="5400000">
              <a:off x="5992242" y="5095098"/>
              <a:ext cx="1336468" cy="1151848"/>
            </a:xfrm>
            <a:prstGeom prst="hex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chemeClr val="tx1"/>
                </a:solidFill>
                <a:latin typeface="微軟正黑體" pitchFamily="34" charset="-120"/>
                <a:ea typeface="微軟正黑體" pitchFamily="34" charset="-120"/>
              </a:endParaRPr>
            </a:p>
          </p:txBody>
        </p:sp>
        <p:grpSp>
          <p:nvGrpSpPr>
            <p:cNvPr id="33" name="群組 61"/>
            <p:cNvGrpSpPr>
              <a:grpSpLocks/>
            </p:cNvGrpSpPr>
            <p:nvPr/>
          </p:nvGrpSpPr>
          <p:grpSpPr bwMode="auto">
            <a:xfrm>
              <a:off x="6012160" y="5013176"/>
              <a:ext cx="1259632" cy="1259632"/>
              <a:chOff x="6012160" y="5013176"/>
              <a:chExt cx="1259632" cy="1259632"/>
            </a:xfrm>
          </p:grpSpPr>
          <p:pic>
            <p:nvPicPr>
              <p:cNvPr id="34" name="Picture 4" descr="http://www.fixitnortheast.co.uk/Images/ServicesMedia/businessServices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5013176"/>
                <a:ext cx="1259632" cy="125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63"/>
              <p:cNvSpPr>
                <a:spLocks noChangeArrowheads="1"/>
              </p:cNvSpPr>
              <p:nvPr/>
            </p:nvSpPr>
            <p:spPr bwMode="auto">
              <a:xfrm>
                <a:off x="6174432" y="5300998"/>
                <a:ext cx="989856" cy="71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en-US" altLang="zh-TW" sz="2000">
                    <a:latin typeface="微軟正黑體" charset="-120"/>
                    <a:ea typeface="微軟正黑體" charset="-120"/>
                  </a:rPr>
                  <a:t>B2B</a:t>
                </a:r>
              </a:p>
              <a:p>
                <a:pPr algn="ctr" eaLnBrk="1" hangingPunct="1">
                  <a:spcBef>
                    <a:spcPct val="0"/>
                  </a:spcBef>
                  <a:buFontTx/>
                  <a:buNone/>
                </a:pPr>
                <a:r>
                  <a:rPr lang="zh-TW" altLang="en-US" sz="2000">
                    <a:latin typeface="微軟正黑體" charset="-120"/>
                    <a:ea typeface="微軟正黑體" charset="-120"/>
                  </a:rPr>
                  <a:t>廠商</a:t>
                </a:r>
              </a:p>
            </p:txBody>
          </p:sp>
        </p:grpSp>
      </p:grpSp>
      <p:grpSp>
        <p:nvGrpSpPr>
          <p:cNvPr id="36" name="群組 55"/>
          <p:cNvGrpSpPr>
            <a:grpSpLocks/>
          </p:cNvGrpSpPr>
          <p:nvPr/>
        </p:nvGrpSpPr>
        <p:grpSpPr bwMode="auto">
          <a:xfrm>
            <a:off x="5065714" y="5265738"/>
            <a:ext cx="1455737" cy="1319212"/>
            <a:chOff x="4644008" y="5002788"/>
            <a:chExt cx="1475656" cy="1336468"/>
          </a:xfrm>
        </p:grpSpPr>
        <p:sp>
          <p:nvSpPr>
            <p:cNvPr id="37" name="六邊形 36"/>
            <p:cNvSpPr/>
            <p:nvPr/>
          </p:nvSpPr>
          <p:spPr>
            <a:xfrm rot="16200000">
              <a:off x="4749809" y="5094921"/>
              <a:ext cx="1336468" cy="1152203"/>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chemeClr val="tx1"/>
                </a:solidFill>
                <a:latin typeface="微軟正黑體" pitchFamily="34" charset="-120"/>
                <a:ea typeface="微軟正黑體" pitchFamily="34" charset="-120"/>
              </a:endParaRPr>
            </a:p>
          </p:txBody>
        </p:sp>
        <p:grpSp>
          <p:nvGrpSpPr>
            <p:cNvPr id="38" name="群組 57"/>
            <p:cNvGrpSpPr>
              <a:grpSpLocks/>
            </p:cNvGrpSpPr>
            <p:nvPr/>
          </p:nvGrpSpPr>
          <p:grpSpPr bwMode="auto">
            <a:xfrm>
              <a:off x="4644008" y="5013176"/>
              <a:ext cx="1475656" cy="1185839"/>
              <a:chOff x="5040560" y="5013176"/>
              <a:chExt cx="1475656" cy="1185839"/>
            </a:xfrm>
          </p:grpSpPr>
          <p:pic>
            <p:nvPicPr>
              <p:cNvPr id="39" name="Picture 2" descr="http://www.quebyte.com/wiki/images/0/00/Custom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73" y="5013176"/>
                <a:ext cx="1185839" cy="1185839"/>
              </a:xfrm>
              <a:prstGeom prst="rect">
                <a:avLst/>
              </a:prstGeom>
              <a:noFill/>
              <a:effectLst>
                <a:glow rad="127000">
                  <a:schemeClr val="accent1">
                    <a:alpha val="0"/>
                  </a:schemeClr>
                </a:glow>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40" name="矩形 59"/>
              <p:cNvSpPr>
                <a:spLocks noChangeArrowheads="1"/>
              </p:cNvSpPr>
              <p:nvPr/>
            </p:nvSpPr>
            <p:spPr bwMode="auto">
              <a:xfrm>
                <a:off x="5040560" y="5300725"/>
                <a:ext cx="1475656" cy="71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en-US" altLang="zh-TW" sz="2000">
                    <a:latin typeface="微軟正黑體" charset="-120"/>
                    <a:ea typeface="微軟正黑體" charset="-120"/>
                  </a:rPr>
                  <a:t>B2C</a:t>
                </a:r>
              </a:p>
              <a:p>
                <a:pPr algn="ctr" eaLnBrk="1" hangingPunct="1">
                  <a:spcBef>
                    <a:spcPct val="0"/>
                  </a:spcBef>
                  <a:buFontTx/>
                  <a:buNone/>
                </a:pPr>
                <a:r>
                  <a:rPr lang="zh-TW" altLang="en-US" sz="2000">
                    <a:latin typeface="微軟正黑體" charset="-120"/>
                    <a:ea typeface="微軟正黑體" charset="-120"/>
                  </a:rPr>
                  <a:t>消費者</a:t>
                </a:r>
              </a:p>
            </p:txBody>
          </p:sp>
        </p:grpSp>
      </p:grpSp>
      <p:sp>
        <p:nvSpPr>
          <p:cNvPr id="43" name="矩形 42"/>
          <p:cNvSpPr/>
          <p:nvPr/>
        </p:nvSpPr>
        <p:spPr bwMode="auto">
          <a:xfrm>
            <a:off x="4462463" y="5180013"/>
            <a:ext cx="3978275" cy="14589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49" name="群組 11"/>
          <p:cNvGrpSpPr>
            <a:grpSpLocks/>
          </p:cNvGrpSpPr>
          <p:nvPr/>
        </p:nvGrpSpPr>
        <p:grpSpPr bwMode="auto">
          <a:xfrm>
            <a:off x="4173539" y="3069109"/>
            <a:ext cx="4802187" cy="1553691"/>
            <a:chOff x="4174035" y="2775320"/>
            <a:chExt cx="4801961" cy="1847326"/>
          </a:xfrm>
        </p:grpSpPr>
        <p:sp>
          <p:nvSpPr>
            <p:cNvPr id="50" name="雲朵形 49"/>
            <p:cNvSpPr/>
            <p:nvPr/>
          </p:nvSpPr>
          <p:spPr>
            <a:xfrm>
              <a:off x="5064933" y="2775320"/>
              <a:ext cx="3026264" cy="1847326"/>
            </a:xfrm>
            <a:prstGeom prst="cloud">
              <a:avLst/>
            </a:prstGeom>
            <a:solidFill>
              <a:schemeClr val="tx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20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 name="矩形 50"/>
            <p:cNvSpPr/>
            <p:nvPr/>
          </p:nvSpPr>
          <p:spPr>
            <a:xfrm>
              <a:off x="4174035" y="3262545"/>
              <a:ext cx="4801961" cy="988049"/>
            </a:xfrm>
            <a:prstGeom prst="rect">
              <a:avLst/>
            </a:prstGeom>
          </p:spPr>
          <p:txBody>
            <a:bodyPr>
              <a:spAutoFit/>
            </a:bodyPr>
            <a:lstStyle>
              <a:lvl1pPr>
                <a:defRPr kumimoji="1" sz="1200" b="1">
                  <a:solidFill>
                    <a:schemeClr val="tx1"/>
                  </a:solidFill>
                  <a:latin typeface="Tahoma" charset="0"/>
                  <a:ea typeface="新細明體" charset="-120"/>
                </a:defRPr>
              </a:lvl1pPr>
              <a:lvl2pPr marL="742950" indent="-285750">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algn="ctr" eaLnBrk="1" hangingPunct="1"/>
              <a:r>
                <a:rPr lang="zh-TW" altLang="en-US" sz="2400">
                  <a:solidFill>
                    <a:schemeClr val="bg1"/>
                  </a:solidFill>
                  <a:effectLst>
                    <a:outerShdw blurRad="38100" dist="38100" dir="2700000" algn="tl">
                      <a:srgbClr val="C0C0C0"/>
                    </a:outerShdw>
                  </a:effectLst>
                  <a:latin typeface="微軟正黑體" charset="-120"/>
                  <a:ea typeface="微軟正黑體" charset="-120"/>
                </a:rPr>
                <a:t>汎宇電子發票雲</a:t>
              </a:r>
              <a:endParaRPr lang="en-US" altLang="zh-TW" sz="2400">
                <a:solidFill>
                  <a:schemeClr val="bg1"/>
                </a:solidFill>
                <a:effectLst>
                  <a:outerShdw blurRad="38100" dist="38100" dir="2700000" algn="tl">
                    <a:srgbClr val="C0C0C0"/>
                  </a:outerShdw>
                </a:effectLst>
                <a:latin typeface="微軟正黑體" charset="-120"/>
                <a:ea typeface="微軟正黑體" charset="-120"/>
              </a:endParaRPr>
            </a:p>
            <a:p>
              <a:pPr algn="ctr" eaLnBrk="1" hangingPunct="1"/>
              <a:r>
                <a:rPr lang="zh-TW" altLang="en-US" sz="2400">
                  <a:solidFill>
                    <a:schemeClr val="bg1"/>
                  </a:solidFill>
                  <a:effectLst>
                    <a:outerShdw blurRad="38100" dist="38100" dir="2700000" algn="tl">
                      <a:srgbClr val="C0C0C0"/>
                    </a:outerShdw>
                  </a:effectLst>
                  <a:latin typeface="微軟正黑體" charset="-120"/>
                  <a:ea typeface="微軟正黑體" charset="-120"/>
                </a:rPr>
                <a:t>加值服務中心</a:t>
              </a:r>
            </a:p>
          </p:txBody>
        </p:sp>
      </p:grpSp>
      <p:pic>
        <p:nvPicPr>
          <p:cNvPr id="41" name="圖片 40"/>
          <p:cNvPicPr/>
          <p:nvPr/>
        </p:nvPicPr>
        <p:blipFill>
          <a:blip r:embed="rId5" cstate="print">
            <a:extLst>
              <a:ext uri="{28A0092B-C50C-407E-A947-70E740481C1C}">
                <a14:useLocalDpi xmlns:a14="http://schemas.microsoft.com/office/drawing/2010/main" val="0"/>
              </a:ext>
            </a:extLst>
          </a:blip>
          <a:stretch>
            <a:fillRect/>
          </a:stretch>
        </p:blipFill>
        <p:spPr>
          <a:xfrm>
            <a:off x="6050260" y="852379"/>
            <a:ext cx="1048743" cy="745005"/>
          </a:xfrm>
          <a:prstGeom prst="rect">
            <a:avLst/>
          </a:prstGeom>
        </p:spPr>
      </p:pic>
      <p:sp>
        <p:nvSpPr>
          <p:cNvPr id="42" name="文字方塊 41"/>
          <p:cNvSpPr txBox="1"/>
          <p:nvPr/>
        </p:nvSpPr>
        <p:spPr>
          <a:xfrm>
            <a:off x="5585065" y="1702255"/>
            <a:ext cx="1873493" cy="369332"/>
          </a:xfrm>
          <a:prstGeom prst="rect">
            <a:avLst/>
          </a:prstGeom>
          <a:noFill/>
        </p:spPr>
        <p:txBody>
          <a:bodyPr wrap="square" rtlCol="0">
            <a:spAutoFit/>
          </a:bodyPr>
          <a:lstStyle/>
          <a:p>
            <a:r>
              <a:rPr lang="en-US" altLang="zh-TW" dirty="0">
                <a:solidFill>
                  <a:schemeClr val="tx2">
                    <a:lumMod val="75000"/>
                  </a:schemeClr>
                </a:solidFill>
                <a:latin typeface="微軟正黑體" pitchFamily="34" charset="-120"/>
                <a:ea typeface="微軟正黑體" pitchFamily="34" charset="-120"/>
              </a:rPr>
              <a:t>DAS(</a:t>
            </a:r>
            <a:r>
              <a:rPr lang="zh-TW" altLang="en-US" dirty="0">
                <a:solidFill>
                  <a:schemeClr val="tx2">
                    <a:lumMod val="75000"/>
                  </a:schemeClr>
                </a:solidFill>
                <a:latin typeface="微軟正黑體" pitchFamily="34" charset="-120"/>
                <a:ea typeface="微軟正黑體" pitchFamily="34" charset="-120"/>
              </a:rPr>
              <a:t>電子發票版</a:t>
            </a:r>
            <a:r>
              <a:rPr lang="en-US" altLang="zh-TW" dirty="0">
                <a:solidFill>
                  <a:schemeClr val="tx2">
                    <a:lumMod val="75000"/>
                  </a:schemeClr>
                </a:solidFill>
                <a:latin typeface="微軟正黑體" pitchFamily="34" charset="-120"/>
                <a:ea typeface="微軟正黑體" pitchFamily="34" charset="-120"/>
              </a:rPr>
              <a:t>)</a:t>
            </a:r>
            <a:endParaRPr lang="zh-TW" altLang="en-US" dirty="0">
              <a:solidFill>
                <a:schemeClr val="tx2">
                  <a:lumMod val="7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557034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itchFamily="34" charset="-120"/>
                <a:ea typeface="微軟正黑體" pitchFamily="34" charset="-120"/>
              </a:rPr>
              <a:t>電子發票配號檔自動匯入功能</a:t>
            </a:r>
            <a:endParaRPr kumimoji="1" lang="zh-TW" altLang="en-US" dirty="0"/>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22</a:t>
            </a:fld>
            <a:endParaRPr lang="zh-TW" altLang="en-US"/>
          </a:p>
        </p:txBody>
      </p:sp>
      <p:grpSp>
        <p:nvGrpSpPr>
          <p:cNvPr id="5" name="群組 9"/>
          <p:cNvGrpSpPr>
            <a:grpSpLocks/>
          </p:cNvGrpSpPr>
          <p:nvPr/>
        </p:nvGrpSpPr>
        <p:grpSpPr bwMode="auto">
          <a:xfrm>
            <a:off x="207891" y="2807614"/>
            <a:ext cx="1921678" cy="1833321"/>
            <a:chOff x="587313" y="2473111"/>
            <a:chExt cx="2493120" cy="2569616"/>
          </a:xfrm>
        </p:grpSpPr>
        <p:sp>
          <p:nvSpPr>
            <p:cNvPr id="6" name="圓角矩形 5"/>
            <p:cNvSpPr>
              <a:spLocks noChangeArrowheads="1"/>
            </p:cNvSpPr>
            <p:nvPr/>
          </p:nvSpPr>
          <p:spPr bwMode="auto">
            <a:xfrm>
              <a:off x="630162" y="2473111"/>
              <a:ext cx="2447098" cy="2569616"/>
            </a:xfrm>
            <a:prstGeom prst="roundRect">
              <a:avLst>
                <a:gd name="adj" fmla="val 16667"/>
              </a:avLst>
            </a:prstGeom>
            <a:solidFill>
              <a:srgbClr val="B7DEE8"/>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defRPr/>
              </a:pPr>
              <a:endParaRPr lang="zh-TW" altLang="en-US">
                <a:solidFill>
                  <a:schemeClr val="lt1"/>
                </a:solidFill>
              </a:endParaRPr>
            </a:p>
          </p:txBody>
        </p:sp>
        <p:pic>
          <p:nvPicPr>
            <p:cNvPr id="7" name="Picture 2" descr="C:\Documents and Settings\vivienne\桌面\312910437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086" y="2888328"/>
              <a:ext cx="1234817" cy="10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87313" y="3946908"/>
              <a:ext cx="2493120" cy="905909"/>
            </a:xfrm>
            <a:prstGeom prst="rect">
              <a:avLst/>
            </a:prstGeom>
          </p:spPr>
          <p:txBody>
            <a:bodyPr>
              <a:spAutoFit/>
            </a:bodyPr>
            <a:lstStyle/>
            <a:p>
              <a:pPr algn="ctr" eaLnBrk="1" hangingPunct="1">
                <a:defRPr/>
              </a:pPr>
              <a:r>
                <a:rPr lang="zh-TW" altLang="en-US" dirty="0">
                  <a:solidFill>
                    <a:schemeClr val="tx2">
                      <a:lumMod val="75000"/>
                    </a:schemeClr>
                  </a:solidFill>
                  <a:latin typeface="微軟正黑體" pitchFamily="34" charset="-120"/>
                  <a:ea typeface="微軟正黑體" pitchFamily="34" charset="-120"/>
                </a:rPr>
                <a:t>財政部電子發票</a:t>
              </a:r>
              <a:endParaRPr lang="en-US" altLang="zh-TW" dirty="0">
                <a:solidFill>
                  <a:schemeClr val="tx2">
                    <a:lumMod val="75000"/>
                  </a:schemeClr>
                </a:solidFill>
                <a:latin typeface="微軟正黑體" pitchFamily="34" charset="-120"/>
                <a:ea typeface="微軟正黑體" pitchFamily="34" charset="-120"/>
              </a:endParaRPr>
            </a:p>
            <a:p>
              <a:pPr algn="ctr" eaLnBrk="1" hangingPunct="1">
                <a:defRPr/>
              </a:pPr>
              <a:r>
                <a:rPr lang="zh-TW" altLang="en-US" dirty="0">
                  <a:solidFill>
                    <a:schemeClr val="tx2">
                      <a:lumMod val="75000"/>
                    </a:schemeClr>
                  </a:solidFill>
                  <a:latin typeface="微軟正黑體" pitchFamily="34" charset="-120"/>
                  <a:ea typeface="微軟正黑體" pitchFamily="34" charset="-120"/>
                </a:rPr>
                <a:t>整合服務平台</a:t>
              </a:r>
            </a:p>
          </p:txBody>
        </p:sp>
      </p:grpSp>
      <p:sp>
        <p:nvSpPr>
          <p:cNvPr id="9" name="直接连接符 4"/>
          <p:cNvSpPr>
            <a:spLocks noChangeShapeType="1"/>
          </p:cNvSpPr>
          <p:nvPr/>
        </p:nvSpPr>
        <p:spPr bwMode="auto">
          <a:xfrm>
            <a:off x="-71438" y="777875"/>
            <a:ext cx="5694363" cy="0"/>
          </a:xfrm>
          <a:prstGeom prst="line">
            <a:avLst/>
          </a:prstGeom>
          <a:noFill/>
          <a:ln w="34925">
            <a:solidFill>
              <a:srgbClr val="FFFFFF"/>
            </a:solidFill>
            <a:bevel/>
            <a:headEnd/>
            <a:tailEnd/>
          </a:ln>
          <a:extLst>
            <a:ext uri="{909E8E84-426E-40DD-AFC4-6F175D3DCCD1}">
              <a14:hiddenFill xmlns:a14="http://schemas.microsoft.com/office/drawing/2010/main">
                <a:noFill/>
              </a14:hiddenFill>
            </a:ext>
          </a:extLst>
        </p:spPr>
        <p:txBody>
          <a:bodyPr/>
          <a:lstStyle/>
          <a:p>
            <a:endParaRPr lang="zh-TW" altLang="en-US"/>
          </a:p>
        </p:txBody>
      </p:sp>
      <p:grpSp>
        <p:nvGrpSpPr>
          <p:cNvPr id="10" name="群組 10"/>
          <p:cNvGrpSpPr>
            <a:grpSpLocks/>
          </p:cNvGrpSpPr>
          <p:nvPr/>
        </p:nvGrpSpPr>
        <p:grpSpPr bwMode="auto">
          <a:xfrm>
            <a:off x="2140079" y="3064220"/>
            <a:ext cx="3263971" cy="1557129"/>
            <a:chOff x="2856925" y="2831271"/>
            <a:chExt cx="2554865" cy="1773753"/>
          </a:xfrm>
        </p:grpSpPr>
        <p:sp>
          <p:nvSpPr>
            <p:cNvPr id="11" name="向右箭號 10"/>
            <p:cNvSpPr/>
            <p:nvPr/>
          </p:nvSpPr>
          <p:spPr>
            <a:xfrm flipH="1">
              <a:off x="2856925" y="2831271"/>
              <a:ext cx="2554865" cy="1773753"/>
            </a:xfrm>
            <a:prstGeom prst="rightArrow">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600"/>
            </a:p>
          </p:txBody>
        </p:sp>
        <p:sp>
          <p:nvSpPr>
            <p:cNvPr id="12" name="文字方塊 36"/>
            <p:cNvSpPr txBox="1">
              <a:spLocks noChangeArrowheads="1"/>
            </p:cNvSpPr>
            <p:nvPr/>
          </p:nvSpPr>
          <p:spPr bwMode="auto">
            <a:xfrm>
              <a:off x="3187598" y="3324236"/>
              <a:ext cx="2100139" cy="80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2000" dirty="0">
                  <a:solidFill>
                    <a:srgbClr val="C00000"/>
                  </a:solidFill>
                  <a:latin typeface="微軟正黑體" charset="-120"/>
                  <a:ea typeface="微軟正黑體" charset="-120"/>
                </a:rPr>
                <a:t>      </a:t>
              </a:r>
              <a:r>
                <a:rPr lang="zh-TW" altLang="en-US" sz="2000" dirty="0">
                  <a:solidFill>
                    <a:srgbClr val="C00000"/>
                  </a:solidFill>
                  <a:latin typeface="微軟正黑體" charset="-120"/>
                  <a:ea typeface="微軟正黑體" charset="-120"/>
                </a:rPr>
                <a:t>單月</a:t>
              </a:r>
              <a:r>
                <a:rPr lang="en-US" altLang="zh-TW" sz="2000" dirty="0">
                  <a:solidFill>
                    <a:srgbClr val="C00000"/>
                  </a:solidFill>
                  <a:latin typeface="微軟正黑體" charset="-120"/>
                  <a:ea typeface="微軟正黑體" charset="-120"/>
                </a:rPr>
                <a:t>26</a:t>
              </a:r>
              <a:r>
                <a:rPr lang="zh-TW" altLang="en-US" sz="2000" dirty="0">
                  <a:solidFill>
                    <a:srgbClr val="C00000"/>
                  </a:solidFill>
                  <a:latin typeface="微軟正黑體" charset="-120"/>
                  <a:ea typeface="微軟正黑體" charset="-120"/>
                </a:rPr>
                <a:t>日</a:t>
              </a:r>
              <a:endParaRPr lang="en-US" altLang="zh-TW" sz="2000" dirty="0">
                <a:solidFill>
                  <a:srgbClr val="C00000"/>
                </a:solidFill>
                <a:latin typeface="微軟正黑體" charset="-120"/>
                <a:ea typeface="微軟正黑體" charset="-120"/>
              </a:endParaRPr>
            </a:p>
            <a:p>
              <a:pPr eaLnBrk="1" hangingPunct="1">
                <a:spcBef>
                  <a:spcPct val="0"/>
                </a:spcBef>
                <a:buFontTx/>
                <a:buNone/>
              </a:pPr>
              <a:r>
                <a:rPr lang="en-US" altLang="zh-TW" sz="2000" dirty="0">
                  <a:solidFill>
                    <a:srgbClr val="C00000"/>
                  </a:solidFill>
                  <a:latin typeface="微軟正黑體" charset="-120"/>
                  <a:ea typeface="微軟正黑體" charset="-120"/>
                </a:rPr>
                <a:t>      </a:t>
              </a:r>
              <a:r>
                <a:rPr lang="zh-TW" altLang="en-US" sz="2000" dirty="0">
                  <a:solidFill>
                    <a:srgbClr val="C00000"/>
                  </a:solidFill>
                  <a:latin typeface="微軟正黑體" charset="-120"/>
                  <a:ea typeface="微軟正黑體" charset="-120"/>
                </a:rPr>
                <a:t>取得中奬清冊</a:t>
              </a:r>
            </a:p>
          </p:txBody>
        </p:sp>
      </p:grpSp>
      <p:sp>
        <p:nvSpPr>
          <p:cNvPr id="22" name="矩形 42"/>
          <p:cNvSpPr>
            <a:spLocks noChangeArrowheads="1"/>
          </p:cNvSpPr>
          <p:nvPr/>
        </p:nvSpPr>
        <p:spPr bwMode="auto">
          <a:xfrm>
            <a:off x="5791200" y="1357125"/>
            <a:ext cx="1460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endParaRPr lang="zh-TW" altLang="en-US" sz="2000" dirty="0">
              <a:latin typeface="微軟正黑體" charset="-120"/>
              <a:ea typeface="微軟正黑體" charset="-120"/>
            </a:endParaRPr>
          </a:p>
        </p:txBody>
      </p:sp>
      <p:grpSp>
        <p:nvGrpSpPr>
          <p:cNvPr id="26" name="群組 25"/>
          <p:cNvGrpSpPr>
            <a:grpSpLocks/>
          </p:cNvGrpSpPr>
          <p:nvPr/>
        </p:nvGrpSpPr>
        <p:grpSpPr bwMode="auto">
          <a:xfrm>
            <a:off x="4240352" y="777875"/>
            <a:ext cx="3190596" cy="2414378"/>
            <a:chOff x="1452445" y="777876"/>
            <a:chExt cx="7023218" cy="2414377"/>
          </a:xfrm>
        </p:grpSpPr>
        <p:sp>
          <p:nvSpPr>
            <p:cNvPr id="27" name="矩形 26"/>
            <p:cNvSpPr/>
            <p:nvPr/>
          </p:nvSpPr>
          <p:spPr bwMode="auto">
            <a:xfrm>
              <a:off x="4495800" y="777876"/>
              <a:ext cx="3979863" cy="14811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28" name="群組 13"/>
            <p:cNvGrpSpPr>
              <a:grpSpLocks/>
            </p:cNvGrpSpPr>
            <p:nvPr/>
          </p:nvGrpSpPr>
          <p:grpSpPr bwMode="auto">
            <a:xfrm>
              <a:off x="1452445" y="2293324"/>
              <a:ext cx="4197636" cy="898929"/>
              <a:chOff x="1450557" y="2292856"/>
              <a:chExt cx="4199389" cy="900641"/>
            </a:xfrm>
          </p:grpSpPr>
          <p:sp>
            <p:nvSpPr>
              <p:cNvPr id="29" name="文字方塊 64"/>
              <p:cNvSpPr txBox="1">
                <a:spLocks noChangeArrowheads="1"/>
              </p:cNvSpPr>
              <p:nvPr/>
            </p:nvSpPr>
            <p:spPr bwMode="auto">
              <a:xfrm>
                <a:off x="1450557" y="2343315"/>
                <a:ext cx="3795503" cy="70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2000" b="1" dirty="0">
                    <a:solidFill>
                      <a:srgbClr val="C00000"/>
                    </a:solidFill>
                    <a:latin typeface="微軟正黑體" charset="-120"/>
                    <a:ea typeface="微軟正黑體" charset="-120"/>
                  </a:rPr>
                  <a:t>取得中奬會員</a:t>
                </a:r>
                <a:endParaRPr lang="en-US" altLang="zh-TW" sz="2000" b="1" dirty="0">
                  <a:solidFill>
                    <a:srgbClr val="C00000"/>
                  </a:solidFill>
                  <a:latin typeface="微軟正黑體" charset="-120"/>
                  <a:ea typeface="微軟正黑體" charset="-120"/>
                </a:endParaRPr>
              </a:p>
              <a:p>
                <a:pPr eaLnBrk="1" hangingPunct="1">
                  <a:spcBef>
                    <a:spcPct val="0"/>
                  </a:spcBef>
                  <a:buFontTx/>
                  <a:buNone/>
                </a:pPr>
                <a:r>
                  <a:rPr lang="zh-TW" altLang="en-US" sz="2000" b="1" dirty="0">
                    <a:solidFill>
                      <a:srgbClr val="C00000"/>
                    </a:solidFill>
                    <a:latin typeface="微軟正黑體" charset="-120"/>
                    <a:ea typeface="微軟正黑體" charset="-120"/>
                  </a:rPr>
                  <a:t>通訊資料</a:t>
                </a:r>
              </a:p>
            </p:txBody>
          </p:sp>
          <p:cxnSp>
            <p:nvCxnSpPr>
              <p:cNvPr id="30" name="直線單箭頭接點 66"/>
              <p:cNvCxnSpPr/>
              <p:nvPr/>
            </p:nvCxnSpPr>
            <p:spPr>
              <a:xfrm>
                <a:off x="5648561" y="2292856"/>
                <a:ext cx="1385" cy="90064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1" name="群組 54"/>
          <p:cNvGrpSpPr>
            <a:grpSpLocks/>
          </p:cNvGrpSpPr>
          <p:nvPr/>
        </p:nvGrpSpPr>
        <p:grpSpPr bwMode="auto">
          <a:xfrm>
            <a:off x="6415088" y="5265738"/>
            <a:ext cx="1243012" cy="1319212"/>
            <a:chOff x="6012160" y="5002788"/>
            <a:chExt cx="1259632" cy="1336468"/>
          </a:xfrm>
        </p:grpSpPr>
        <p:sp>
          <p:nvSpPr>
            <p:cNvPr id="32" name="六邊形 31"/>
            <p:cNvSpPr/>
            <p:nvPr/>
          </p:nvSpPr>
          <p:spPr>
            <a:xfrm rot="5400000">
              <a:off x="5992242" y="5095098"/>
              <a:ext cx="1336468" cy="1151848"/>
            </a:xfrm>
            <a:prstGeom prst="hex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chemeClr val="tx1"/>
                </a:solidFill>
                <a:latin typeface="微軟正黑體" pitchFamily="34" charset="-120"/>
                <a:ea typeface="微軟正黑體" pitchFamily="34" charset="-120"/>
              </a:endParaRPr>
            </a:p>
          </p:txBody>
        </p:sp>
        <p:grpSp>
          <p:nvGrpSpPr>
            <p:cNvPr id="33" name="群組 61"/>
            <p:cNvGrpSpPr>
              <a:grpSpLocks/>
            </p:cNvGrpSpPr>
            <p:nvPr/>
          </p:nvGrpSpPr>
          <p:grpSpPr bwMode="auto">
            <a:xfrm>
              <a:off x="6012160" y="5013176"/>
              <a:ext cx="1259632" cy="1259632"/>
              <a:chOff x="6012160" y="5013176"/>
              <a:chExt cx="1259632" cy="1259632"/>
            </a:xfrm>
          </p:grpSpPr>
          <p:pic>
            <p:nvPicPr>
              <p:cNvPr id="34" name="Picture 4" descr="http://www.fixitnortheast.co.uk/Images/ServicesMedia/businessServices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5013176"/>
                <a:ext cx="1259632" cy="125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63"/>
              <p:cNvSpPr>
                <a:spLocks noChangeArrowheads="1"/>
              </p:cNvSpPr>
              <p:nvPr/>
            </p:nvSpPr>
            <p:spPr bwMode="auto">
              <a:xfrm>
                <a:off x="6174432" y="5300998"/>
                <a:ext cx="989856" cy="71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en-US" altLang="zh-TW" sz="2000">
                    <a:latin typeface="微軟正黑體" charset="-120"/>
                    <a:ea typeface="微軟正黑體" charset="-120"/>
                  </a:rPr>
                  <a:t>B2B</a:t>
                </a:r>
              </a:p>
              <a:p>
                <a:pPr algn="ctr" eaLnBrk="1" hangingPunct="1">
                  <a:spcBef>
                    <a:spcPct val="0"/>
                  </a:spcBef>
                  <a:buFontTx/>
                  <a:buNone/>
                </a:pPr>
                <a:r>
                  <a:rPr lang="zh-TW" altLang="en-US" sz="2000">
                    <a:latin typeface="微軟正黑體" charset="-120"/>
                    <a:ea typeface="微軟正黑體" charset="-120"/>
                  </a:rPr>
                  <a:t>廠商</a:t>
                </a:r>
              </a:p>
            </p:txBody>
          </p:sp>
        </p:grpSp>
      </p:grpSp>
      <p:grpSp>
        <p:nvGrpSpPr>
          <p:cNvPr id="36" name="群組 55"/>
          <p:cNvGrpSpPr>
            <a:grpSpLocks/>
          </p:cNvGrpSpPr>
          <p:nvPr/>
        </p:nvGrpSpPr>
        <p:grpSpPr bwMode="auto">
          <a:xfrm>
            <a:off x="5065714" y="5265738"/>
            <a:ext cx="1455737" cy="1319212"/>
            <a:chOff x="4644008" y="5002788"/>
            <a:chExt cx="1475656" cy="1336468"/>
          </a:xfrm>
        </p:grpSpPr>
        <p:sp>
          <p:nvSpPr>
            <p:cNvPr id="37" name="六邊形 36"/>
            <p:cNvSpPr/>
            <p:nvPr/>
          </p:nvSpPr>
          <p:spPr>
            <a:xfrm rot="16200000">
              <a:off x="4749809" y="5094921"/>
              <a:ext cx="1336468" cy="1152203"/>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chemeClr val="tx1"/>
                </a:solidFill>
                <a:latin typeface="微軟正黑體" pitchFamily="34" charset="-120"/>
                <a:ea typeface="微軟正黑體" pitchFamily="34" charset="-120"/>
              </a:endParaRPr>
            </a:p>
          </p:txBody>
        </p:sp>
        <p:grpSp>
          <p:nvGrpSpPr>
            <p:cNvPr id="38" name="群組 57"/>
            <p:cNvGrpSpPr>
              <a:grpSpLocks/>
            </p:cNvGrpSpPr>
            <p:nvPr/>
          </p:nvGrpSpPr>
          <p:grpSpPr bwMode="auto">
            <a:xfrm>
              <a:off x="4644008" y="5013176"/>
              <a:ext cx="1475656" cy="1185839"/>
              <a:chOff x="5040560" y="5013176"/>
              <a:chExt cx="1475656" cy="1185839"/>
            </a:xfrm>
          </p:grpSpPr>
          <p:pic>
            <p:nvPicPr>
              <p:cNvPr id="39" name="Picture 2" descr="http://www.quebyte.com/wiki/images/0/00/Custom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73" y="5013176"/>
                <a:ext cx="1185839" cy="1185839"/>
              </a:xfrm>
              <a:prstGeom prst="rect">
                <a:avLst/>
              </a:prstGeom>
              <a:noFill/>
              <a:effectLst>
                <a:glow rad="127000">
                  <a:schemeClr val="accent1">
                    <a:alpha val="0"/>
                  </a:schemeClr>
                </a:glow>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40" name="矩形 59"/>
              <p:cNvSpPr>
                <a:spLocks noChangeArrowheads="1"/>
              </p:cNvSpPr>
              <p:nvPr/>
            </p:nvSpPr>
            <p:spPr bwMode="auto">
              <a:xfrm>
                <a:off x="5040560" y="5300725"/>
                <a:ext cx="1475656" cy="71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en-US" altLang="zh-TW" sz="2000">
                    <a:latin typeface="微軟正黑體" charset="-120"/>
                    <a:ea typeface="微軟正黑體" charset="-120"/>
                  </a:rPr>
                  <a:t>B2C</a:t>
                </a:r>
              </a:p>
              <a:p>
                <a:pPr algn="ctr" eaLnBrk="1" hangingPunct="1">
                  <a:spcBef>
                    <a:spcPct val="0"/>
                  </a:spcBef>
                  <a:buFontTx/>
                  <a:buNone/>
                </a:pPr>
                <a:r>
                  <a:rPr lang="zh-TW" altLang="en-US" sz="2000">
                    <a:latin typeface="微軟正黑體" charset="-120"/>
                    <a:ea typeface="微軟正黑體" charset="-120"/>
                  </a:rPr>
                  <a:t>消費者</a:t>
                </a:r>
              </a:p>
            </p:txBody>
          </p:sp>
        </p:grpSp>
      </p:grpSp>
      <p:sp>
        <p:nvSpPr>
          <p:cNvPr id="43" name="矩形 42"/>
          <p:cNvSpPr/>
          <p:nvPr/>
        </p:nvSpPr>
        <p:spPr bwMode="auto">
          <a:xfrm>
            <a:off x="4462463" y="5180013"/>
            <a:ext cx="3978275" cy="14589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49" name="群組 11"/>
          <p:cNvGrpSpPr>
            <a:grpSpLocks/>
          </p:cNvGrpSpPr>
          <p:nvPr/>
        </p:nvGrpSpPr>
        <p:grpSpPr bwMode="auto">
          <a:xfrm>
            <a:off x="4173539" y="3069109"/>
            <a:ext cx="4802187" cy="1371997"/>
            <a:chOff x="4174035" y="2775320"/>
            <a:chExt cx="4801961" cy="1847326"/>
          </a:xfrm>
        </p:grpSpPr>
        <p:sp>
          <p:nvSpPr>
            <p:cNvPr id="50" name="雲朵形 49"/>
            <p:cNvSpPr/>
            <p:nvPr/>
          </p:nvSpPr>
          <p:spPr>
            <a:xfrm>
              <a:off x="5064933" y="2775320"/>
              <a:ext cx="3026264" cy="1847326"/>
            </a:xfrm>
            <a:prstGeom prst="cloud">
              <a:avLst/>
            </a:prstGeom>
            <a:solidFill>
              <a:schemeClr val="tx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20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 name="矩形 50"/>
            <p:cNvSpPr/>
            <p:nvPr/>
          </p:nvSpPr>
          <p:spPr>
            <a:xfrm>
              <a:off x="4174035" y="3262545"/>
              <a:ext cx="4801961" cy="1118896"/>
            </a:xfrm>
            <a:prstGeom prst="rect">
              <a:avLst/>
            </a:prstGeom>
          </p:spPr>
          <p:txBody>
            <a:bodyPr>
              <a:spAutoFit/>
            </a:bodyPr>
            <a:lstStyle>
              <a:lvl1pPr>
                <a:defRPr kumimoji="1" sz="1200" b="1">
                  <a:solidFill>
                    <a:schemeClr val="tx1"/>
                  </a:solidFill>
                  <a:latin typeface="Tahoma" charset="0"/>
                  <a:ea typeface="新細明體" charset="-120"/>
                </a:defRPr>
              </a:lvl1pPr>
              <a:lvl2pPr marL="742950" indent="-285750">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algn="ctr" eaLnBrk="1" hangingPunct="1"/>
              <a:r>
                <a:rPr lang="zh-TW" altLang="en-US" sz="2400" dirty="0">
                  <a:solidFill>
                    <a:schemeClr val="bg1"/>
                  </a:solidFill>
                  <a:effectLst>
                    <a:outerShdw blurRad="38100" dist="38100" dir="2700000" algn="tl">
                      <a:srgbClr val="C0C0C0"/>
                    </a:outerShdw>
                  </a:effectLst>
                  <a:latin typeface="微軟正黑體" charset="-120"/>
                  <a:ea typeface="微軟正黑體" charset="-120"/>
                </a:rPr>
                <a:t>汎宇電子發票雲</a:t>
              </a:r>
              <a:endParaRPr lang="en-US" altLang="zh-TW" sz="2400" dirty="0">
                <a:solidFill>
                  <a:schemeClr val="bg1"/>
                </a:solidFill>
                <a:effectLst>
                  <a:outerShdw blurRad="38100" dist="38100" dir="2700000" algn="tl">
                    <a:srgbClr val="C0C0C0"/>
                  </a:outerShdw>
                </a:effectLst>
                <a:latin typeface="微軟正黑體" charset="-120"/>
                <a:ea typeface="微軟正黑體" charset="-120"/>
              </a:endParaRPr>
            </a:p>
            <a:p>
              <a:pPr algn="ctr" eaLnBrk="1" hangingPunct="1"/>
              <a:r>
                <a:rPr lang="zh-TW" altLang="en-US" sz="2400" dirty="0">
                  <a:solidFill>
                    <a:schemeClr val="bg1"/>
                  </a:solidFill>
                  <a:effectLst>
                    <a:outerShdw blurRad="38100" dist="38100" dir="2700000" algn="tl">
                      <a:srgbClr val="C0C0C0"/>
                    </a:outerShdw>
                  </a:effectLst>
                  <a:latin typeface="微軟正黑體" charset="-120"/>
                  <a:ea typeface="微軟正黑體" charset="-120"/>
                </a:rPr>
                <a:t>加值服務中心</a:t>
              </a:r>
            </a:p>
          </p:txBody>
        </p:sp>
      </p:grpSp>
      <p:cxnSp>
        <p:nvCxnSpPr>
          <p:cNvPr id="62" name="直線單箭頭接點 66"/>
          <p:cNvCxnSpPr/>
          <p:nvPr/>
        </p:nvCxnSpPr>
        <p:spPr bwMode="auto">
          <a:xfrm flipH="1">
            <a:off x="5791201" y="4363084"/>
            <a:ext cx="355477" cy="84006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單箭頭接點 66"/>
          <p:cNvCxnSpPr>
            <a:endCxn id="27" idx="2"/>
          </p:cNvCxnSpPr>
          <p:nvPr/>
        </p:nvCxnSpPr>
        <p:spPr bwMode="auto">
          <a:xfrm flipV="1">
            <a:off x="6521450" y="2259014"/>
            <a:ext cx="5487" cy="84484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4" name="文字方塊 64"/>
          <p:cNvSpPr txBox="1">
            <a:spLocks noChangeArrowheads="1"/>
          </p:cNvSpPr>
          <p:nvPr/>
        </p:nvSpPr>
        <p:spPr bwMode="auto">
          <a:xfrm>
            <a:off x="6567218" y="2507965"/>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2000" b="1" dirty="0">
                <a:solidFill>
                  <a:srgbClr val="C00000"/>
                </a:solidFill>
                <a:latin typeface="微軟正黑體" charset="-120"/>
                <a:ea typeface="微軟正黑體" charset="-120"/>
              </a:rPr>
              <a:t>發票中奬清冊</a:t>
            </a:r>
            <a:endParaRPr lang="en-US" altLang="zh-TW" sz="2000" b="1" dirty="0">
              <a:solidFill>
                <a:srgbClr val="C00000"/>
              </a:solidFill>
              <a:latin typeface="微軟正黑體" charset="-120"/>
              <a:ea typeface="微軟正黑體" charset="-120"/>
            </a:endParaRPr>
          </a:p>
        </p:txBody>
      </p:sp>
      <p:sp>
        <p:nvSpPr>
          <p:cNvPr id="65" name="文字方塊 64"/>
          <p:cNvSpPr txBox="1">
            <a:spLocks noChangeArrowheads="1"/>
          </p:cNvSpPr>
          <p:nvPr/>
        </p:nvSpPr>
        <p:spPr bwMode="auto">
          <a:xfrm>
            <a:off x="6075588" y="4532153"/>
            <a:ext cx="2967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2000" b="1" dirty="0">
                <a:solidFill>
                  <a:srgbClr val="C00000"/>
                </a:solidFill>
                <a:latin typeface="微軟正黑體" charset="-120"/>
                <a:ea typeface="微軟正黑體" charset="-120"/>
              </a:rPr>
              <a:t>1.</a:t>
            </a:r>
            <a:r>
              <a:rPr lang="zh-TW" altLang="en-US" sz="2000" b="1" dirty="0">
                <a:solidFill>
                  <a:srgbClr val="C00000"/>
                </a:solidFill>
                <a:latin typeface="微軟正黑體" charset="-120"/>
                <a:ea typeface="微軟正黑體" charset="-120"/>
              </a:rPr>
              <a:t>中奬</a:t>
            </a:r>
            <a:r>
              <a:rPr lang="en-US" altLang="zh-TW" sz="2000" b="1" dirty="0">
                <a:solidFill>
                  <a:srgbClr val="C00000"/>
                </a:solidFill>
                <a:latin typeface="微軟正黑體" charset="-120"/>
                <a:ea typeface="微軟正黑體" charset="-120"/>
              </a:rPr>
              <a:t>email</a:t>
            </a:r>
            <a:r>
              <a:rPr lang="zh-TW" altLang="en-US" sz="2000" b="1" dirty="0">
                <a:solidFill>
                  <a:srgbClr val="C00000"/>
                </a:solidFill>
                <a:latin typeface="微軟正黑體" charset="-120"/>
                <a:ea typeface="微軟正黑體" charset="-120"/>
              </a:rPr>
              <a:t>通知</a:t>
            </a:r>
            <a:endParaRPr lang="en-US" altLang="zh-TW" sz="2000" b="1" dirty="0">
              <a:solidFill>
                <a:srgbClr val="C00000"/>
              </a:solidFill>
              <a:latin typeface="微軟正黑體" charset="-120"/>
              <a:ea typeface="微軟正黑體" charset="-120"/>
            </a:endParaRPr>
          </a:p>
          <a:p>
            <a:pPr eaLnBrk="1" hangingPunct="1">
              <a:spcBef>
                <a:spcPct val="0"/>
              </a:spcBef>
              <a:buFontTx/>
              <a:buNone/>
            </a:pPr>
            <a:r>
              <a:rPr lang="en-US" altLang="zh-TW" sz="2000" b="1" dirty="0">
                <a:solidFill>
                  <a:srgbClr val="C00000"/>
                </a:solidFill>
                <a:latin typeface="微軟正黑體" charset="-120"/>
                <a:ea typeface="微軟正黑體" charset="-120"/>
              </a:rPr>
              <a:t>2.</a:t>
            </a:r>
            <a:r>
              <a:rPr lang="zh-TW" altLang="en-US" sz="2000" b="1" dirty="0">
                <a:solidFill>
                  <a:srgbClr val="C00000"/>
                </a:solidFill>
                <a:latin typeface="微軟正黑體" charset="-120"/>
                <a:ea typeface="微軟正黑體" charset="-120"/>
              </a:rPr>
              <a:t>列印郵寄中奬發票紙本</a:t>
            </a:r>
            <a:endParaRPr lang="en-US" altLang="zh-TW" sz="2000" b="1" dirty="0">
              <a:solidFill>
                <a:srgbClr val="C00000"/>
              </a:solidFill>
              <a:latin typeface="微軟正黑體" charset="-120"/>
              <a:ea typeface="微軟正黑體" charset="-120"/>
            </a:endParaRPr>
          </a:p>
        </p:txBody>
      </p:sp>
      <p:pic>
        <p:nvPicPr>
          <p:cNvPr id="41" name="圖片 40"/>
          <p:cNvPicPr/>
          <p:nvPr/>
        </p:nvPicPr>
        <p:blipFill>
          <a:blip r:embed="rId5" cstate="print">
            <a:extLst>
              <a:ext uri="{28A0092B-C50C-407E-A947-70E740481C1C}">
                <a14:useLocalDpi xmlns:a14="http://schemas.microsoft.com/office/drawing/2010/main" val="0"/>
              </a:ext>
            </a:extLst>
          </a:blip>
          <a:stretch>
            <a:fillRect/>
          </a:stretch>
        </p:blipFill>
        <p:spPr>
          <a:xfrm>
            <a:off x="6006107" y="849529"/>
            <a:ext cx="1048743" cy="745005"/>
          </a:xfrm>
          <a:prstGeom prst="rect">
            <a:avLst/>
          </a:prstGeom>
        </p:spPr>
      </p:pic>
      <p:sp>
        <p:nvSpPr>
          <p:cNvPr id="42" name="文字方塊 41"/>
          <p:cNvSpPr txBox="1"/>
          <p:nvPr/>
        </p:nvSpPr>
        <p:spPr>
          <a:xfrm>
            <a:off x="5549778" y="1712333"/>
            <a:ext cx="1873493" cy="369332"/>
          </a:xfrm>
          <a:prstGeom prst="rect">
            <a:avLst/>
          </a:prstGeom>
          <a:noFill/>
        </p:spPr>
        <p:txBody>
          <a:bodyPr wrap="square" rtlCol="0">
            <a:spAutoFit/>
          </a:bodyPr>
          <a:lstStyle/>
          <a:p>
            <a:r>
              <a:rPr lang="en-US" altLang="zh-TW" dirty="0">
                <a:solidFill>
                  <a:schemeClr val="tx2">
                    <a:lumMod val="75000"/>
                  </a:schemeClr>
                </a:solidFill>
                <a:latin typeface="微軟正黑體" pitchFamily="34" charset="-120"/>
                <a:ea typeface="微軟正黑體" pitchFamily="34" charset="-120"/>
              </a:rPr>
              <a:t>DAS(</a:t>
            </a:r>
            <a:r>
              <a:rPr lang="zh-TW" altLang="en-US" dirty="0">
                <a:solidFill>
                  <a:schemeClr val="tx2">
                    <a:lumMod val="75000"/>
                  </a:schemeClr>
                </a:solidFill>
                <a:latin typeface="微軟正黑體" pitchFamily="34" charset="-120"/>
                <a:ea typeface="微軟正黑體" pitchFamily="34" charset="-120"/>
              </a:rPr>
              <a:t>電子發票版</a:t>
            </a:r>
            <a:r>
              <a:rPr lang="en-US" altLang="zh-TW" dirty="0">
                <a:solidFill>
                  <a:schemeClr val="tx2">
                    <a:lumMod val="75000"/>
                  </a:schemeClr>
                </a:solidFill>
                <a:latin typeface="微軟正黑體" pitchFamily="34" charset="-120"/>
                <a:ea typeface="微軟正黑體" pitchFamily="34" charset="-120"/>
              </a:rPr>
              <a:t>)</a:t>
            </a:r>
            <a:endParaRPr lang="zh-TW" altLang="en-US" dirty="0">
              <a:solidFill>
                <a:schemeClr val="tx2">
                  <a:lumMod val="7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6526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電子發票整合平台</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23</a:t>
            </a:fld>
            <a:endParaRPr lang="zh-TW" altLang="en-US"/>
          </a:p>
        </p:txBody>
      </p:sp>
      <p:sp>
        <p:nvSpPr>
          <p:cNvPr id="5" name="Rectangle 2"/>
          <p:cNvSpPr>
            <a:spLocks noChangeArrowheads="1"/>
          </p:cNvSpPr>
          <p:nvPr/>
        </p:nvSpPr>
        <p:spPr bwMode="auto">
          <a:xfrm>
            <a:off x="257175" y="1071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071563"/>
            <a:ext cx="5270500" cy="37211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3457575" y="2914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75" y="2914650"/>
            <a:ext cx="52705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652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大潤發電子發票管理系統</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24</a:t>
            </a:fld>
            <a:endParaRPr lang="zh-TW" altLang="en-US"/>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25" y="971731"/>
            <a:ext cx="4983420" cy="3613150"/>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690746"/>
            <a:ext cx="5297745" cy="3839051"/>
          </a:xfrm>
          <a:prstGeom prst="rect">
            <a:avLst/>
          </a:prstGeom>
        </p:spPr>
      </p:pic>
    </p:spTree>
    <p:extLst>
      <p:ext uri="{BB962C8B-B14F-4D97-AF65-F5344CB8AC3E}">
        <p14:creationId xmlns:p14="http://schemas.microsoft.com/office/powerpoint/2010/main" val="1537626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汎宇電子發票作業防錯／監控處理</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25</a:t>
            </a:fld>
            <a:endParaRPr lang="zh-TW" altLang="en-US"/>
          </a:p>
        </p:txBody>
      </p:sp>
      <p:sp>
        <p:nvSpPr>
          <p:cNvPr id="5" name="圓角矩形 4"/>
          <p:cNvSpPr/>
          <p:nvPr/>
        </p:nvSpPr>
        <p:spPr>
          <a:xfrm>
            <a:off x="1718225" y="3234685"/>
            <a:ext cx="6615967" cy="886193"/>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dirty="0">
                <a:ln w="0"/>
                <a:solidFill>
                  <a:schemeClr val="bg1"/>
                </a:solidFill>
                <a:effectLst>
                  <a:outerShdw blurRad="38100" dist="19050" dir="2700000" algn="tl" rotWithShape="0">
                    <a:schemeClr val="dk1">
                      <a:alpha val="40000"/>
                    </a:schemeClr>
                  </a:outerShdw>
                </a:effectLst>
              </a:rPr>
              <a:t>資料收送狀態監控</a:t>
            </a:r>
            <a:endParaRPr kumimoji="1" lang="zh-TW" altLang="en-US" dirty="0">
              <a:solidFill>
                <a:schemeClr val="bg1"/>
              </a:solidFill>
            </a:endParaRPr>
          </a:p>
        </p:txBody>
      </p:sp>
      <p:sp>
        <p:nvSpPr>
          <p:cNvPr id="6" name="圓角矩形 5"/>
          <p:cNvSpPr/>
          <p:nvPr/>
        </p:nvSpPr>
        <p:spPr>
          <a:xfrm>
            <a:off x="1751251" y="1281801"/>
            <a:ext cx="1242113" cy="909052"/>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dirty="0"/>
              <a:t>營業人帳密／憑證檢核</a:t>
            </a:r>
          </a:p>
        </p:txBody>
      </p:sp>
      <p:sp>
        <p:nvSpPr>
          <p:cNvPr id="7" name="圓角矩形 6"/>
          <p:cNvSpPr/>
          <p:nvPr/>
        </p:nvSpPr>
        <p:spPr>
          <a:xfrm>
            <a:off x="3085962" y="1273206"/>
            <a:ext cx="1242113" cy="909052"/>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dirty="0"/>
              <a:t>電子發票</a:t>
            </a:r>
            <a:endParaRPr kumimoji="1" lang="en-US" altLang="zh-TW" dirty="0"/>
          </a:p>
          <a:p>
            <a:pPr algn="ctr"/>
            <a:r>
              <a:rPr kumimoji="1" lang="zh-TW" altLang="en-US" dirty="0"/>
              <a:t>重號檢核</a:t>
            </a:r>
          </a:p>
        </p:txBody>
      </p:sp>
      <p:sp>
        <p:nvSpPr>
          <p:cNvPr id="8" name="圓角矩形 7"/>
          <p:cNvSpPr/>
          <p:nvPr/>
        </p:nvSpPr>
        <p:spPr>
          <a:xfrm>
            <a:off x="4420673" y="1281801"/>
            <a:ext cx="1242113" cy="909052"/>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dirty="0"/>
              <a:t>發票內容</a:t>
            </a:r>
            <a:endParaRPr kumimoji="1" lang="en-US" altLang="zh-TW" dirty="0"/>
          </a:p>
          <a:p>
            <a:pPr algn="ctr"/>
            <a:r>
              <a:rPr kumimoji="1" lang="zh-TW" altLang="en-US" dirty="0"/>
              <a:t>邏輯檢核</a:t>
            </a:r>
          </a:p>
        </p:txBody>
      </p:sp>
      <p:sp>
        <p:nvSpPr>
          <p:cNvPr id="9" name="圓角矩形 8"/>
          <p:cNvSpPr/>
          <p:nvPr/>
        </p:nvSpPr>
        <p:spPr>
          <a:xfrm>
            <a:off x="1718224" y="2248156"/>
            <a:ext cx="6615968" cy="88619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dirty="0">
                <a:solidFill>
                  <a:schemeClr val="bg1"/>
                </a:solidFill>
              </a:rPr>
              <a:t>核對當日上傳清單資料筆數</a:t>
            </a:r>
          </a:p>
        </p:txBody>
      </p:sp>
      <p:sp>
        <p:nvSpPr>
          <p:cNvPr id="10" name="圓角矩形 9"/>
          <p:cNvSpPr/>
          <p:nvPr/>
        </p:nvSpPr>
        <p:spPr>
          <a:xfrm>
            <a:off x="5755384" y="1281801"/>
            <a:ext cx="1242113" cy="909052"/>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dirty="0"/>
              <a:t>財稅資料</a:t>
            </a:r>
            <a:endParaRPr kumimoji="1" lang="en-US" altLang="zh-TW" dirty="0"/>
          </a:p>
          <a:p>
            <a:pPr algn="ctr"/>
            <a:r>
              <a:rPr kumimoji="1" lang="zh-TW" altLang="en-US" dirty="0"/>
              <a:t>邏輯檢核</a:t>
            </a:r>
          </a:p>
        </p:txBody>
      </p:sp>
      <p:sp>
        <p:nvSpPr>
          <p:cNvPr id="15" name="圓角矩形 14"/>
          <p:cNvSpPr/>
          <p:nvPr/>
        </p:nvSpPr>
        <p:spPr>
          <a:xfrm>
            <a:off x="7090096" y="1281801"/>
            <a:ext cx="1242113" cy="909052"/>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dirty="0"/>
              <a:t>中奬資料</a:t>
            </a:r>
            <a:endParaRPr kumimoji="1" lang="en-US" altLang="zh-TW" dirty="0"/>
          </a:p>
          <a:p>
            <a:pPr algn="ctr"/>
            <a:r>
              <a:rPr kumimoji="1" lang="zh-TW" altLang="en-US" dirty="0"/>
              <a:t>邏輯檢核</a:t>
            </a:r>
          </a:p>
        </p:txBody>
      </p:sp>
      <p:sp>
        <p:nvSpPr>
          <p:cNvPr id="16" name="圓角矩形 15"/>
          <p:cNvSpPr/>
          <p:nvPr/>
        </p:nvSpPr>
        <p:spPr>
          <a:xfrm>
            <a:off x="1716241" y="4216151"/>
            <a:ext cx="6615967" cy="886193"/>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dirty="0">
                <a:solidFill>
                  <a:schemeClr val="bg1"/>
                </a:solidFill>
              </a:rPr>
              <a:t>網路連線狀態監控</a:t>
            </a:r>
          </a:p>
        </p:txBody>
      </p:sp>
      <p:sp>
        <p:nvSpPr>
          <p:cNvPr id="17" name="圓角矩形 16"/>
          <p:cNvSpPr/>
          <p:nvPr/>
        </p:nvSpPr>
        <p:spPr>
          <a:xfrm flipH="1">
            <a:off x="567159" y="1281803"/>
            <a:ext cx="1056486" cy="4816956"/>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zh-TW" dirty="0" err="1">
                <a:solidFill>
                  <a:schemeClr val="bg1"/>
                </a:solidFill>
              </a:rPr>
              <a:t>eMail</a:t>
            </a:r>
            <a:r>
              <a:rPr kumimoji="1" lang="en-US" altLang="zh-TW" dirty="0">
                <a:solidFill>
                  <a:schemeClr val="bg1"/>
                </a:solidFill>
              </a:rPr>
              <a:t> </a:t>
            </a:r>
            <a:r>
              <a:rPr kumimoji="1" lang="zh-TW" altLang="en-US" dirty="0">
                <a:solidFill>
                  <a:schemeClr val="bg1"/>
                </a:solidFill>
              </a:rPr>
              <a:t>主動</a:t>
            </a:r>
            <a:endParaRPr kumimoji="1" lang="en-US" altLang="zh-TW" dirty="0">
              <a:solidFill>
                <a:schemeClr val="bg1"/>
              </a:solidFill>
            </a:endParaRPr>
          </a:p>
          <a:p>
            <a:pPr algn="ctr"/>
            <a:r>
              <a:rPr kumimoji="1" lang="zh-TW" altLang="en-US" dirty="0">
                <a:solidFill>
                  <a:schemeClr val="bg1"/>
                </a:solidFill>
              </a:rPr>
              <a:t>通知</a:t>
            </a:r>
            <a:endParaRPr kumimoji="1" lang="en-US" altLang="zh-TW" dirty="0">
              <a:solidFill>
                <a:schemeClr val="bg1"/>
              </a:solidFill>
            </a:endParaRPr>
          </a:p>
          <a:p>
            <a:pPr algn="ctr"/>
            <a:r>
              <a:rPr kumimoji="1" lang="zh-TW" altLang="en-US" dirty="0">
                <a:solidFill>
                  <a:schemeClr val="bg1"/>
                </a:solidFill>
              </a:rPr>
              <a:t>服務</a:t>
            </a:r>
          </a:p>
        </p:txBody>
      </p:sp>
      <p:sp>
        <p:nvSpPr>
          <p:cNvPr id="20" name="圓角矩形 19"/>
          <p:cNvSpPr/>
          <p:nvPr/>
        </p:nvSpPr>
        <p:spPr>
          <a:xfrm>
            <a:off x="1716241" y="5197616"/>
            <a:ext cx="6615967" cy="88619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dirty="0">
                <a:solidFill>
                  <a:schemeClr val="bg1"/>
                </a:solidFill>
              </a:rPr>
              <a:t>系統環境狀態監控</a:t>
            </a:r>
          </a:p>
        </p:txBody>
      </p:sp>
    </p:spTree>
    <p:extLst>
      <p:ext uri="{BB962C8B-B14F-4D97-AF65-F5344CB8AC3E}">
        <p14:creationId xmlns:p14="http://schemas.microsoft.com/office/powerpoint/2010/main" val="1868766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r>
              <a:rPr lang="zh-TW" altLang="en-US" dirty="0"/>
              <a:t>簡報大綱</a:t>
            </a:r>
          </a:p>
        </p:txBody>
      </p:sp>
      <p:graphicFrame>
        <p:nvGraphicFramePr>
          <p:cNvPr id="9" name="資料庫圖表 8"/>
          <p:cNvGraphicFramePr/>
          <p:nvPr>
            <p:extLst/>
          </p:nvPr>
        </p:nvGraphicFramePr>
        <p:xfrm>
          <a:off x="720090" y="882129"/>
          <a:ext cx="7783830" cy="5378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投影片編號版面配置區 1"/>
          <p:cNvSpPr>
            <a:spLocks noGrp="1"/>
          </p:cNvSpPr>
          <p:nvPr>
            <p:ph type="sldNum" sz="quarter" idx="12"/>
          </p:nvPr>
        </p:nvSpPr>
        <p:spPr/>
        <p:txBody>
          <a:bodyPr/>
          <a:lstStyle/>
          <a:p>
            <a:fld id="{47CB983B-6025-4326-BDBF-6C0B3C7337A8}" type="slidenum">
              <a:rPr lang="zh-TW" altLang="en-US" smtClean="0"/>
              <a:t>26</a:t>
            </a:fld>
            <a:endParaRPr lang="zh-TW" altLang="en-US"/>
          </a:p>
        </p:txBody>
      </p:sp>
      <p:sp>
        <p:nvSpPr>
          <p:cNvPr id="3" name="圓角矩形 2"/>
          <p:cNvSpPr/>
          <p:nvPr/>
        </p:nvSpPr>
        <p:spPr>
          <a:xfrm>
            <a:off x="508635" y="4070406"/>
            <a:ext cx="8206740" cy="11087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164448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電子發票</a:t>
            </a:r>
            <a:r>
              <a:rPr lang="zh-HK" altLang="zh-TW" dirty="0"/>
              <a:t>服務及丁種字軌申請</a:t>
            </a:r>
            <a:r>
              <a:rPr lang="zh-TW" altLang="zh-TW" dirty="0"/>
              <a:t>流程</a:t>
            </a:r>
            <a:r>
              <a:rPr lang="en-US" altLang="zh-TW" dirty="0"/>
              <a:t>B2B</a:t>
            </a:r>
            <a:endParaRPr kumimoji="1" lang="zh-TW" altLang="en-US" dirty="0"/>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27</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906679981"/>
              </p:ext>
            </p:extLst>
          </p:nvPr>
        </p:nvGraphicFramePr>
        <p:xfrm>
          <a:off x="754380" y="965201"/>
          <a:ext cx="7772400" cy="5028672"/>
        </p:xfrm>
        <a:graphic>
          <a:graphicData uri="http://schemas.openxmlformats.org/drawingml/2006/table">
            <a:tbl>
              <a:tblPr firstRow="1" firstCol="1" bandRow="1">
                <a:tableStyleId>{5C22544A-7EE6-4342-B048-85BDC9FD1C3A}</a:tableStyleId>
              </a:tblPr>
              <a:tblGrid>
                <a:gridCol w="834706">
                  <a:extLst>
                    <a:ext uri="{9D8B030D-6E8A-4147-A177-3AD203B41FA5}">
                      <a16:colId xmlns:a16="http://schemas.microsoft.com/office/drawing/2014/main" val="20000"/>
                    </a:ext>
                  </a:extLst>
                </a:gridCol>
                <a:gridCol w="1713385">
                  <a:extLst>
                    <a:ext uri="{9D8B030D-6E8A-4147-A177-3AD203B41FA5}">
                      <a16:colId xmlns:a16="http://schemas.microsoft.com/office/drawing/2014/main" val="20001"/>
                    </a:ext>
                  </a:extLst>
                </a:gridCol>
                <a:gridCol w="5224309">
                  <a:extLst>
                    <a:ext uri="{9D8B030D-6E8A-4147-A177-3AD203B41FA5}">
                      <a16:colId xmlns:a16="http://schemas.microsoft.com/office/drawing/2014/main" val="20002"/>
                    </a:ext>
                  </a:extLst>
                </a:gridCol>
              </a:tblGrid>
              <a:tr h="244684">
                <a:tc gridSpan="2">
                  <a:txBody>
                    <a:bodyPr/>
                    <a:lstStyle/>
                    <a:p>
                      <a:pPr algn="ctr">
                        <a:spcAft>
                          <a:spcPts val="0"/>
                        </a:spcAft>
                      </a:pPr>
                      <a:r>
                        <a:rPr lang="zh-HK" sz="1600" kern="100">
                          <a:effectLst/>
                        </a:rPr>
                        <a:t>申請</a:t>
                      </a:r>
                      <a:r>
                        <a:rPr lang="en-US" sz="1600" kern="100">
                          <a:effectLst/>
                        </a:rPr>
                        <a:t>/</a:t>
                      </a:r>
                      <a:r>
                        <a:rPr lang="zh-HK" sz="1600" kern="100">
                          <a:effectLst/>
                        </a:rPr>
                        <a:t>作業流程</a:t>
                      </a:r>
                      <a:endParaRPr lang="zh-TW" sz="1000" kern="100">
                        <a:effectLst/>
                        <a:latin typeface="Calibri" charset="0"/>
                        <a:ea typeface="新細明體" charset="-120"/>
                        <a:cs typeface="Times New Roman" charset="0"/>
                      </a:endParaRPr>
                    </a:p>
                  </a:txBody>
                  <a:tcPr marL="55054" marR="55054" marT="0" marB="0"/>
                </a:tc>
                <a:tc hMerge="1">
                  <a:txBody>
                    <a:bodyPr/>
                    <a:lstStyle/>
                    <a:p>
                      <a:endParaRPr lang="zh-TW" altLang="en-US"/>
                    </a:p>
                  </a:txBody>
                  <a:tcPr/>
                </a:tc>
                <a:tc>
                  <a:txBody>
                    <a:bodyPr/>
                    <a:lstStyle/>
                    <a:p>
                      <a:pPr algn="ctr">
                        <a:spcAft>
                          <a:spcPts val="0"/>
                        </a:spcAft>
                      </a:pPr>
                      <a:r>
                        <a:rPr lang="zh-HK" sz="1600" kern="100">
                          <a:effectLst/>
                        </a:rPr>
                        <a:t>步驟說明</a:t>
                      </a:r>
                      <a:endParaRPr lang="zh-TW" sz="1000" kern="100">
                        <a:effectLst/>
                        <a:latin typeface="Calibri" charset="0"/>
                        <a:ea typeface="新細明體" charset="-120"/>
                        <a:cs typeface="Times New Roman" charset="0"/>
                      </a:endParaRPr>
                    </a:p>
                  </a:txBody>
                  <a:tcPr marL="55054" marR="55054" marT="0" marB="0"/>
                </a:tc>
                <a:extLst>
                  <a:ext uri="{0D108BD9-81ED-4DB2-BD59-A6C34878D82A}">
                    <a16:rowId xmlns:a16="http://schemas.microsoft.com/office/drawing/2014/main" val="10000"/>
                  </a:ext>
                </a:extLst>
              </a:tr>
              <a:tr h="1706880">
                <a:tc>
                  <a:txBody>
                    <a:bodyPr/>
                    <a:lstStyle/>
                    <a:p>
                      <a:pPr algn="ctr">
                        <a:spcAft>
                          <a:spcPts val="0"/>
                        </a:spcAft>
                      </a:pPr>
                      <a:r>
                        <a:rPr lang="en-US" sz="1400" kern="100">
                          <a:effectLst/>
                        </a:rPr>
                        <a:t>1</a:t>
                      </a:r>
                      <a:endParaRPr lang="zh-TW" sz="1000" kern="100">
                        <a:effectLst/>
                        <a:latin typeface="Calibri" charset="0"/>
                        <a:ea typeface="新細明體" charset="-120"/>
                        <a:cs typeface="Times New Roman" charset="0"/>
                      </a:endParaRPr>
                    </a:p>
                  </a:txBody>
                  <a:tcPr marL="55054" marR="55054" marT="0" marB="0"/>
                </a:tc>
                <a:tc>
                  <a:txBody>
                    <a:bodyPr/>
                    <a:lstStyle/>
                    <a:p>
                      <a:pPr algn="ctr">
                        <a:spcAft>
                          <a:spcPts val="0"/>
                        </a:spcAft>
                      </a:pPr>
                      <a:r>
                        <a:rPr lang="zh-HK" sz="1400" kern="100" dirty="0">
                          <a:effectLst/>
                        </a:rPr>
                        <a:t>書面申請</a:t>
                      </a:r>
                      <a:endParaRPr lang="zh-TW" sz="1400" kern="100" dirty="0">
                        <a:effectLst/>
                        <a:latin typeface="Calibri" charset="0"/>
                        <a:ea typeface="新細明體" charset="-120"/>
                        <a:cs typeface="Times New Roman" charset="0"/>
                      </a:endParaRPr>
                    </a:p>
                  </a:txBody>
                  <a:tcPr marL="55054" marR="55054" marT="0" marB="0"/>
                </a:tc>
                <a:tc>
                  <a:txBody>
                    <a:bodyPr/>
                    <a:lstStyle/>
                    <a:p>
                      <a:pPr>
                        <a:spcAft>
                          <a:spcPts val="0"/>
                        </a:spcAft>
                      </a:pPr>
                      <a:r>
                        <a:rPr lang="zh-HK" sz="1400" kern="100" dirty="0">
                          <a:effectLst/>
                        </a:rPr>
                        <a:t>填寫下列表格寄至汎宇電商：</a:t>
                      </a:r>
                      <a:endParaRPr lang="zh-TW" sz="1400" kern="100" dirty="0">
                        <a:effectLst/>
                      </a:endParaRPr>
                    </a:p>
                    <a:p>
                      <a:pPr marL="342900" lvl="0" indent="-342900">
                        <a:spcAft>
                          <a:spcPts val="0"/>
                        </a:spcAft>
                        <a:buFont typeface="Wingdings" charset="2"/>
                        <a:buChar char=""/>
                        <a:tabLst>
                          <a:tab pos="116840" algn="l"/>
                        </a:tabLst>
                      </a:pPr>
                      <a:r>
                        <a:rPr lang="zh-TW" sz="1400" kern="100" dirty="0">
                          <a:effectLst/>
                        </a:rPr>
                        <a:t>電子發票雲服務系統申請表</a:t>
                      </a:r>
                      <a:r>
                        <a:rPr lang="en-US" sz="1400" kern="100" dirty="0">
                          <a:effectLst/>
                        </a:rPr>
                        <a:t> </a:t>
                      </a:r>
                      <a:endParaRPr lang="zh-TW" sz="1400" kern="100" dirty="0">
                        <a:effectLst/>
                      </a:endParaRPr>
                    </a:p>
                    <a:p>
                      <a:pPr>
                        <a:spcAft>
                          <a:spcPts val="0"/>
                        </a:spcAft>
                      </a:pPr>
                      <a:r>
                        <a:rPr lang="en-US" sz="1400" kern="100" dirty="0">
                          <a:effectLst/>
                        </a:rPr>
                        <a:t>(</a:t>
                      </a:r>
                      <a:r>
                        <a:rPr lang="zh-HK" sz="1400" kern="100" dirty="0">
                          <a:effectLst/>
                        </a:rPr>
                        <a:t>已申請過丁種字軌者，則不需再進行下列第</a:t>
                      </a:r>
                      <a:r>
                        <a:rPr lang="en-US" sz="1400" kern="100" dirty="0">
                          <a:effectLst/>
                        </a:rPr>
                        <a:t>2-4</a:t>
                      </a:r>
                      <a:r>
                        <a:rPr lang="zh-HK" sz="1400" kern="100" dirty="0">
                          <a:effectLst/>
                        </a:rPr>
                        <a:t>項申請流程，直接至第</a:t>
                      </a:r>
                      <a:r>
                        <a:rPr lang="en-US" sz="1400" kern="100" dirty="0">
                          <a:effectLst/>
                        </a:rPr>
                        <a:t>5</a:t>
                      </a:r>
                      <a:r>
                        <a:rPr lang="zh-HK" sz="1400" kern="100" dirty="0">
                          <a:effectLst/>
                        </a:rPr>
                        <a:t>項作業流程</a:t>
                      </a:r>
                      <a:r>
                        <a:rPr lang="en-US" sz="1400" kern="100" dirty="0">
                          <a:effectLst/>
                        </a:rPr>
                        <a:t>)</a:t>
                      </a:r>
                      <a:endParaRPr lang="zh-TW" sz="1400" kern="100" dirty="0">
                        <a:effectLst/>
                      </a:endParaRPr>
                    </a:p>
                    <a:p>
                      <a:pPr marL="342900" lvl="0" indent="-342900">
                        <a:spcAft>
                          <a:spcPts val="0"/>
                        </a:spcAft>
                        <a:buFont typeface="Wingdings" charset="2"/>
                        <a:buChar char=""/>
                        <a:tabLst>
                          <a:tab pos="116840" algn="l"/>
                        </a:tabLst>
                      </a:pPr>
                      <a:r>
                        <a:rPr lang="zh-TW" sz="1400" kern="100" dirty="0">
                          <a:effectLst/>
                        </a:rPr>
                        <a:t>電子發票字軌</a:t>
                      </a:r>
                      <a:r>
                        <a:rPr lang="zh-HK" sz="1400" kern="100" dirty="0">
                          <a:effectLst/>
                        </a:rPr>
                        <a:t>號碼</a:t>
                      </a:r>
                      <a:r>
                        <a:rPr lang="zh-TW" sz="1400" kern="100" dirty="0">
                          <a:effectLst/>
                        </a:rPr>
                        <a:t>申請書</a:t>
                      </a:r>
                    </a:p>
                    <a:p>
                      <a:pPr marL="342900" lvl="0" indent="-342900">
                        <a:spcAft>
                          <a:spcPts val="0"/>
                        </a:spcAft>
                        <a:buFont typeface="Wingdings" charset="2"/>
                        <a:buChar char=""/>
                        <a:tabLst>
                          <a:tab pos="116840" algn="l"/>
                        </a:tabLst>
                      </a:pPr>
                      <a:r>
                        <a:rPr lang="zh-TW" sz="1400" kern="100" dirty="0">
                          <a:effectLst/>
                        </a:rPr>
                        <a:t>使用電子發票承諾書</a:t>
                      </a:r>
                    </a:p>
                    <a:p>
                      <a:pPr>
                        <a:spcAft>
                          <a:spcPts val="0"/>
                        </a:spcAft>
                      </a:pPr>
                      <a:r>
                        <a:rPr lang="zh-HK" sz="1400" kern="100" dirty="0">
                          <a:effectLst/>
                        </a:rPr>
                        <a:t>汎宇代為提交給各地區稅捐稽徵處核准丁種字軌配號方式</a:t>
                      </a:r>
                      <a:endParaRPr lang="zh-TW" sz="1400" kern="100" dirty="0">
                        <a:effectLst/>
                        <a:latin typeface="Calibri" charset="0"/>
                        <a:ea typeface="新細明體" charset="-120"/>
                        <a:cs typeface="Times New Roman" charset="0"/>
                      </a:endParaRPr>
                    </a:p>
                  </a:txBody>
                  <a:tcPr marL="55054" marR="55054" marT="0" marB="0"/>
                </a:tc>
                <a:extLst>
                  <a:ext uri="{0D108BD9-81ED-4DB2-BD59-A6C34878D82A}">
                    <a16:rowId xmlns:a16="http://schemas.microsoft.com/office/drawing/2014/main" val="10001"/>
                  </a:ext>
                </a:extLst>
              </a:tr>
              <a:tr h="853440">
                <a:tc>
                  <a:txBody>
                    <a:bodyPr/>
                    <a:lstStyle/>
                    <a:p>
                      <a:pPr algn="ctr">
                        <a:spcAft>
                          <a:spcPts val="0"/>
                        </a:spcAft>
                      </a:pPr>
                      <a:r>
                        <a:rPr lang="en-US" sz="1400" kern="100">
                          <a:effectLst/>
                        </a:rPr>
                        <a:t>2</a:t>
                      </a:r>
                      <a:endParaRPr lang="zh-TW" sz="1000" kern="100">
                        <a:effectLst/>
                        <a:latin typeface="Calibri" charset="0"/>
                        <a:ea typeface="新細明體" charset="-120"/>
                        <a:cs typeface="Times New Roman" charset="0"/>
                      </a:endParaRPr>
                    </a:p>
                  </a:txBody>
                  <a:tcPr marL="55054" marR="55054" marT="0" marB="0"/>
                </a:tc>
                <a:tc>
                  <a:txBody>
                    <a:bodyPr/>
                    <a:lstStyle/>
                    <a:p>
                      <a:pPr algn="ctr">
                        <a:spcAft>
                          <a:spcPts val="0"/>
                        </a:spcAft>
                      </a:pPr>
                      <a:r>
                        <a:rPr lang="zh-HK" sz="1400" kern="100" dirty="0">
                          <a:effectLst/>
                        </a:rPr>
                        <a:t>財政部電子發票整合服務平台帳號申請</a:t>
                      </a:r>
                      <a:endParaRPr lang="zh-TW" sz="1400" kern="100" dirty="0">
                        <a:effectLst/>
                        <a:latin typeface="Calibri" charset="0"/>
                        <a:ea typeface="新細明體" charset="-120"/>
                        <a:cs typeface="Times New Roman" charset="0"/>
                      </a:endParaRPr>
                    </a:p>
                  </a:txBody>
                  <a:tcPr marL="55054" marR="55054" marT="0" marB="0"/>
                </a:tc>
                <a:tc>
                  <a:txBody>
                    <a:bodyPr/>
                    <a:lstStyle/>
                    <a:p>
                      <a:pPr>
                        <a:spcAft>
                          <a:spcPts val="0"/>
                        </a:spcAft>
                      </a:pPr>
                      <a:r>
                        <a:rPr lang="zh-TW" sz="1400" kern="100" dirty="0">
                          <a:effectLst/>
                        </a:rPr>
                        <a:t>須具備工商憑證才可申請</a:t>
                      </a:r>
                      <a:br>
                        <a:rPr lang="en-US" sz="1400" kern="100" dirty="0">
                          <a:effectLst/>
                        </a:rPr>
                      </a:br>
                      <a:r>
                        <a:rPr lang="en-US" sz="1400" kern="100" dirty="0">
                          <a:effectLst/>
                        </a:rPr>
                        <a:t>(</a:t>
                      </a:r>
                      <a:r>
                        <a:rPr lang="zh-TW" sz="1400" kern="100" dirty="0">
                          <a:effectLst/>
                        </a:rPr>
                        <a:t>工商憑證管理中心</a:t>
                      </a:r>
                      <a:r>
                        <a:rPr lang="en-US" sz="1400" kern="100" dirty="0">
                          <a:effectLst/>
                        </a:rPr>
                        <a:t> http://</a:t>
                      </a:r>
                      <a:r>
                        <a:rPr lang="en-US" sz="1400" kern="100" dirty="0" err="1">
                          <a:effectLst/>
                        </a:rPr>
                        <a:t>moeaca.nat.gov.tw</a:t>
                      </a:r>
                      <a:r>
                        <a:rPr lang="en-US" sz="1400" kern="100" dirty="0">
                          <a:effectLst/>
                        </a:rPr>
                        <a:t>)</a:t>
                      </a:r>
                      <a:br>
                        <a:rPr lang="en-US" sz="1400" kern="100" dirty="0">
                          <a:effectLst/>
                        </a:rPr>
                      </a:br>
                      <a:r>
                        <a:rPr lang="zh-TW" sz="1400" kern="100" dirty="0">
                          <a:effectLst/>
                        </a:rPr>
                        <a:t>至電子發票整合服務平台註冊申請帳號</a:t>
                      </a:r>
                      <a:br>
                        <a:rPr lang="en-US" sz="1400" kern="100" dirty="0">
                          <a:effectLst/>
                        </a:rPr>
                      </a:br>
                      <a:r>
                        <a:rPr lang="en-US" sz="1400" kern="100" dirty="0">
                          <a:effectLst/>
                        </a:rPr>
                        <a:t>https://</a:t>
                      </a:r>
                      <a:r>
                        <a:rPr lang="en-US" sz="1400" kern="100" dirty="0" err="1">
                          <a:effectLst/>
                        </a:rPr>
                        <a:t>www.einvoice.nat.gov.tw</a:t>
                      </a:r>
                      <a:endParaRPr lang="zh-TW" sz="1400" kern="100" dirty="0">
                        <a:effectLst/>
                        <a:latin typeface="Calibri" charset="0"/>
                        <a:ea typeface="新細明體" charset="-120"/>
                        <a:cs typeface="Times New Roman" charset="0"/>
                      </a:endParaRPr>
                    </a:p>
                  </a:txBody>
                  <a:tcPr marL="55054" marR="55054" marT="0" marB="0"/>
                </a:tc>
                <a:extLst>
                  <a:ext uri="{0D108BD9-81ED-4DB2-BD59-A6C34878D82A}">
                    <a16:rowId xmlns:a16="http://schemas.microsoft.com/office/drawing/2014/main" val="10002"/>
                  </a:ext>
                </a:extLst>
              </a:tr>
              <a:tr h="685114">
                <a:tc>
                  <a:txBody>
                    <a:bodyPr/>
                    <a:lstStyle/>
                    <a:p>
                      <a:pPr algn="ctr">
                        <a:spcAft>
                          <a:spcPts val="0"/>
                        </a:spcAft>
                      </a:pPr>
                      <a:r>
                        <a:rPr lang="en-US" sz="1400" kern="100">
                          <a:effectLst/>
                        </a:rPr>
                        <a:t>3</a:t>
                      </a:r>
                      <a:endParaRPr lang="zh-TW" sz="1000" kern="100">
                        <a:effectLst/>
                        <a:latin typeface="Calibri" charset="0"/>
                        <a:ea typeface="新細明體" charset="-120"/>
                        <a:cs typeface="Times New Roman" charset="0"/>
                      </a:endParaRPr>
                    </a:p>
                  </a:txBody>
                  <a:tcPr marL="55054" marR="55054" marT="0" marB="0"/>
                </a:tc>
                <a:tc>
                  <a:txBody>
                    <a:bodyPr/>
                    <a:lstStyle/>
                    <a:p>
                      <a:pPr algn="ctr">
                        <a:spcAft>
                          <a:spcPts val="0"/>
                        </a:spcAft>
                      </a:pPr>
                      <a:r>
                        <a:rPr lang="zh-HK" sz="1400" kern="100">
                          <a:effectLst/>
                        </a:rPr>
                        <a:t>丁種字軌取號</a:t>
                      </a:r>
                      <a:endParaRPr lang="zh-TW" sz="1400" kern="100">
                        <a:effectLst/>
                        <a:latin typeface="Calibri" charset="0"/>
                        <a:ea typeface="新細明體" charset="-120"/>
                        <a:cs typeface="Times New Roman" charset="0"/>
                      </a:endParaRPr>
                    </a:p>
                  </a:txBody>
                  <a:tcPr marL="55054" marR="55054" marT="0" marB="0"/>
                </a:tc>
                <a:tc>
                  <a:txBody>
                    <a:bodyPr/>
                    <a:lstStyle/>
                    <a:p>
                      <a:pPr>
                        <a:spcAft>
                          <a:spcPts val="0"/>
                        </a:spcAft>
                      </a:pPr>
                      <a:r>
                        <a:rPr lang="zh-TW" sz="1400" kern="100" dirty="0">
                          <a:effectLst/>
                        </a:rPr>
                        <a:t>至電子發票整合服務平台</a:t>
                      </a:r>
                      <a:r>
                        <a:rPr lang="en-US" sz="1400" u="none" strike="noStrike" kern="100" dirty="0">
                          <a:effectLst/>
                          <a:hlinkClick r:id="rId2"/>
                        </a:rPr>
                        <a:t>https://www.einvoice.nat.gov.tw</a:t>
                      </a:r>
                      <a:br>
                        <a:rPr lang="en-US" sz="1400" kern="100" dirty="0">
                          <a:effectLst/>
                        </a:rPr>
                      </a:br>
                      <a:r>
                        <a:rPr lang="zh-TW" sz="1400" kern="100" dirty="0">
                          <a:effectLst/>
                        </a:rPr>
                        <a:t>【電子發票專用字軌號碼取號】，設定取號丁種字軌發票本數</a:t>
                      </a:r>
                      <a:endParaRPr lang="zh-TW" sz="1400" kern="100" dirty="0">
                        <a:effectLst/>
                        <a:latin typeface="Calibri" charset="0"/>
                        <a:ea typeface="新細明體" charset="-120"/>
                        <a:cs typeface="Times New Roman" charset="0"/>
                      </a:endParaRPr>
                    </a:p>
                  </a:txBody>
                  <a:tcPr marL="55054" marR="55054" marT="0" marB="0"/>
                </a:tc>
                <a:extLst>
                  <a:ext uri="{0D108BD9-81ED-4DB2-BD59-A6C34878D82A}">
                    <a16:rowId xmlns:a16="http://schemas.microsoft.com/office/drawing/2014/main" val="10003"/>
                  </a:ext>
                </a:extLst>
              </a:tr>
              <a:tr h="685114">
                <a:tc>
                  <a:txBody>
                    <a:bodyPr/>
                    <a:lstStyle/>
                    <a:p>
                      <a:pPr algn="ctr">
                        <a:spcAft>
                          <a:spcPts val="0"/>
                        </a:spcAft>
                      </a:pPr>
                      <a:r>
                        <a:rPr lang="en-US" sz="1400" kern="100">
                          <a:effectLst/>
                        </a:rPr>
                        <a:t>4</a:t>
                      </a:r>
                      <a:endParaRPr lang="zh-TW" sz="1000" kern="100">
                        <a:effectLst/>
                        <a:latin typeface="Calibri" charset="0"/>
                        <a:ea typeface="新細明體" charset="-120"/>
                        <a:cs typeface="Times New Roman" charset="0"/>
                      </a:endParaRPr>
                    </a:p>
                  </a:txBody>
                  <a:tcPr marL="55054" marR="55054" marT="0" marB="0"/>
                </a:tc>
                <a:tc>
                  <a:txBody>
                    <a:bodyPr/>
                    <a:lstStyle/>
                    <a:p>
                      <a:pPr algn="ctr">
                        <a:spcAft>
                          <a:spcPts val="0"/>
                        </a:spcAft>
                      </a:pPr>
                      <a:r>
                        <a:rPr lang="zh-HK" sz="1400" kern="100">
                          <a:effectLst/>
                        </a:rPr>
                        <a:t>丁種字軌配號</a:t>
                      </a:r>
                      <a:endParaRPr lang="zh-TW" sz="1400" kern="100">
                        <a:effectLst/>
                        <a:latin typeface="Calibri" charset="0"/>
                        <a:ea typeface="新細明體" charset="-120"/>
                        <a:cs typeface="Times New Roman" charset="0"/>
                      </a:endParaRPr>
                    </a:p>
                  </a:txBody>
                  <a:tcPr marL="55054" marR="55054" marT="0" marB="0"/>
                </a:tc>
                <a:tc>
                  <a:txBody>
                    <a:bodyPr/>
                    <a:lstStyle/>
                    <a:p>
                      <a:pPr>
                        <a:spcAft>
                          <a:spcPts val="0"/>
                        </a:spcAft>
                      </a:pPr>
                      <a:r>
                        <a:rPr lang="zh-TW" sz="1400" kern="100">
                          <a:effectLst/>
                        </a:rPr>
                        <a:t>當設定取號完成後，平台將</a:t>
                      </a:r>
                      <a:r>
                        <a:rPr lang="en-US" sz="1400" kern="100">
                          <a:effectLst/>
                        </a:rPr>
                        <a:t>email</a:t>
                      </a:r>
                      <a:r>
                        <a:rPr lang="zh-TW" sz="1400" kern="100">
                          <a:effectLst/>
                        </a:rPr>
                        <a:t>寄發配通知</a:t>
                      </a:r>
                      <a:br>
                        <a:rPr lang="en-US" sz="1400" kern="100">
                          <a:effectLst/>
                        </a:rPr>
                      </a:br>
                      <a:r>
                        <a:rPr lang="zh-TW" sz="1400" kern="100">
                          <a:effectLst/>
                        </a:rPr>
                        <a:t>至電子發票整合服務平台</a:t>
                      </a:r>
                      <a:r>
                        <a:rPr lang="en-US" sz="1400" u="none" strike="noStrike" kern="100">
                          <a:effectLst/>
                          <a:hlinkClick r:id="rId2"/>
                        </a:rPr>
                        <a:t>https://www.einvoice.nat.gov.tw</a:t>
                      </a:r>
                      <a:br>
                        <a:rPr lang="en-US" sz="1400" kern="100">
                          <a:effectLst/>
                        </a:rPr>
                      </a:br>
                      <a:r>
                        <a:rPr lang="zh-TW" sz="1400" kern="100">
                          <a:effectLst/>
                        </a:rPr>
                        <a:t>【電子發票專用字軌號碼取號】，查詢配號結果</a:t>
                      </a:r>
                      <a:endParaRPr lang="zh-TW" sz="1400" kern="100">
                        <a:effectLst/>
                        <a:latin typeface="Calibri" charset="0"/>
                        <a:ea typeface="新細明體" charset="-120"/>
                        <a:cs typeface="Times New Roman" charset="0"/>
                      </a:endParaRPr>
                    </a:p>
                  </a:txBody>
                  <a:tcPr marL="55054" marR="55054" marT="0" marB="0"/>
                </a:tc>
                <a:extLst>
                  <a:ext uri="{0D108BD9-81ED-4DB2-BD59-A6C34878D82A}">
                    <a16:rowId xmlns:a16="http://schemas.microsoft.com/office/drawing/2014/main" val="10004"/>
                  </a:ext>
                </a:extLst>
              </a:tr>
              <a:tr h="853440">
                <a:tc>
                  <a:txBody>
                    <a:bodyPr/>
                    <a:lstStyle/>
                    <a:p>
                      <a:pPr algn="ctr">
                        <a:spcAft>
                          <a:spcPts val="0"/>
                        </a:spcAft>
                      </a:pPr>
                      <a:r>
                        <a:rPr lang="en-US" sz="1400" kern="100">
                          <a:effectLst/>
                        </a:rPr>
                        <a:t>5</a:t>
                      </a:r>
                      <a:endParaRPr lang="zh-TW" sz="1000" kern="100">
                        <a:effectLst/>
                        <a:latin typeface="Calibri" charset="0"/>
                        <a:ea typeface="新細明體" charset="-120"/>
                        <a:cs typeface="Times New Roman" charset="0"/>
                      </a:endParaRPr>
                    </a:p>
                  </a:txBody>
                  <a:tcPr marL="55054" marR="55054" marT="0" marB="0"/>
                </a:tc>
                <a:tc>
                  <a:txBody>
                    <a:bodyPr/>
                    <a:lstStyle/>
                    <a:p>
                      <a:pPr algn="ctr">
                        <a:spcAft>
                          <a:spcPts val="0"/>
                        </a:spcAft>
                      </a:pPr>
                      <a:r>
                        <a:rPr lang="zh-HK" sz="1400" kern="100">
                          <a:effectLst/>
                        </a:rPr>
                        <a:t>授權加值中心下載字軌號碼</a:t>
                      </a:r>
                      <a:endParaRPr lang="zh-TW" sz="1400" kern="100">
                        <a:effectLst/>
                        <a:latin typeface="Calibri" charset="0"/>
                        <a:ea typeface="新細明體" charset="-120"/>
                        <a:cs typeface="Times New Roman" charset="0"/>
                      </a:endParaRPr>
                    </a:p>
                  </a:txBody>
                  <a:tcPr marL="55054" marR="55054" marT="0" marB="0"/>
                </a:tc>
                <a:tc>
                  <a:txBody>
                    <a:bodyPr/>
                    <a:lstStyle/>
                    <a:p>
                      <a:pPr>
                        <a:spcAft>
                          <a:spcPts val="0"/>
                        </a:spcAft>
                      </a:pPr>
                      <a:r>
                        <a:rPr lang="zh-HK" sz="1400" kern="100" dirty="0">
                          <a:effectLst/>
                        </a:rPr>
                        <a:t>每年度取得字軌後，</a:t>
                      </a:r>
                      <a:r>
                        <a:rPr lang="zh-TW" sz="1400" kern="100" dirty="0">
                          <a:effectLst/>
                        </a:rPr>
                        <a:t>至電子發票整合服務平台</a:t>
                      </a:r>
                      <a:r>
                        <a:rPr lang="en-US" sz="1400" u="none" strike="noStrike" kern="100" dirty="0">
                          <a:effectLst/>
                          <a:hlinkClick r:id="rId2"/>
                        </a:rPr>
                        <a:t>https://www.einvoice.nat.gov.tw</a:t>
                      </a:r>
                      <a:br>
                        <a:rPr lang="en-US" sz="1400" kern="100" dirty="0">
                          <a:effectLst/>
                        </a:rPr>
                      </a:br>
                      <a:r>
                        <a:rPr lang="zh-TW" sz="1400" kern="100" dirty="0">
                          <a:effectLst/>
                        </a:rPr>
                        <a:t>【</a:t>
                      </a:r>
                      <a:r>
                        <a:rPr lang="zh-HK" sz="1400" kern="100" dirty="0">
                          <a:effectLst/>
                        </a:rPr>
                        <a:t>加值中心授權</a:t>
                      </a:r>
                      <a:r>
                        <a:rPr lang="zh-TW" sz="1400" kern="100" dirty="0">
                          <a:effectLst/>
                        </a:rPr>
                        <a:t>】→【</a:t>
                      </a:r>
                      <a:r>
                        <a:rPr lang="zh-HK" sz="1400" kern="100" dirty="0">
                          <a:effectLst/>
                        </a:rPr>
                        <a:t>營業人授權加值中心字軌號碼相關業務</a:t>
                      </a:r>
                      <a:r>
                        <a:rPr lang="zh-TW" sz="1400" kern="100" dirty="0">
                          <a:effectLst/>
                        </a:rPr>
                        <a:t>】【</a:t>
                      </a:r>
                      <a:r>
                        <a:rPr lang="zh-HK" sz="1400" kern="100" dirty="0">
                          <a:effectLst/>
                        </a:rPr>
                        <a:t>加值中心統一編號</a:t>
                      </a:r>
                      <a:r>
                        <a:rPr lang="en-US" sz="1400" kern="100" dirty="0">
                          <a:effectLst/>
                        </a:rPr>
                        <a:t> 23997652</a:t>
                      </a:r>
                      <a:r>
                        <a:rPr lang="zh-TW" sz="1400" kern="100" dirty="0">
                          <a:effectLst/>
                        </a:rPr>
                        <a:t>】</a:t>
                      </a:r>
                      <a:endParaRPr lang="zh-TW" sz="1400" kern="100" dirty="0">
                        <a:effectLst/>
                        <a:latin typeface="Calibri" charset="0"/>
                        <a:ea typeface="新細明體" charset="-120"/>
                        <a:cs typeface="Times New Roman" charset="0"/>
                      </a:endParaRPr>
                    </a:p>
                  </a:txBody>
                  <a:tcPr marL="55054" marR="55054"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84743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zh-TW" dirty="0"/>
              <a:t>電子發票</a:t>
            </a:r>
            <a:r>
              <a:rPr lang="zh-HK" altLang="zh-TW" dirty="0"/>
              <a:t>服務及丁種字軌申請</a:t>
            </a:r>
            <a:r>
              <a:rPr lang="zh-TW" altLang="zh-TW" dirty="0"/>
              <a:t>流程</a:t>
            </a:r>
            <a:r>
              <a:rPr lang="en-US" altLang="zh-TW" dirty="0"/>
              <a:t>B2C+B2B</a:t>
            </a:r>
            <a:endParaRPr kumimoji="1" lang="zh-TW" altLang="en-US" dirty="0"/>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28</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331386162"/>
              </p:ext>
            </p:extLst>
          </p:nvPr>
        </p:nvGraphicFramePr>
        <p:xfrm>
          <a:off x="628649" y="964661"/>
          <a:ext cx="8012431" cy="5376022"/>
        </p:xfrm>
        <a:graphic>
          <a:graphicData uri="http://schemas.openxmlformats.org/drawingml/2006/table">
            <a:tbl>
              <a:tblPr firstRow="1" firstCol="1" bandRow="1">
                <a:tableStyleId>{5C22544A-7EE6-4342-B048-85BDC9FD1C3A}</a:tableStyleId>
              </a:tblPr>
              <a:tblGrid>
                <a:gridCol w="860484">
                  <a:extLst>
                    <a:ext uri="{9D8B030D-6E8A-4147-A177-3AD203B41FA5}">
                      <a16:colId xmlns:a16="http://schemas.microsoft.com/office/drawing/2014/main" val="20000"/>
                    </a:ext>
                  </a:extLst>
                </a:gridCol>
                <a:gridCol w="1766299">
                  <a:extLst>
                    <a:ext uri="{9D8B030D-6E8A-4147-A177-3AD203B41FA5}">
                      <a16:colId xmlns:a16="http://schemas.microsoft.com/office/drawing/2014/main" val="20001"/>
                    </a:ext>
                  </a:extLst>
                </a:gridCol>
                <a:gridCol w="5385648">
                  <a:extLst>
                    <a:ext uri="{9D8B030D-6E8A-4147-A177-3AD203B41FA5}">
                      <a16:colId xmlns:a16="http://schemas.microsoft.com/office/drawing/2014/main" val="20002"/>
                    </a:ext>
                  </a:extLst>
                </a:gridCol>
              </a:tblGrid>
              <a:tr h="198120">
                <a:tc gridSpan="2">
                  <a:txBody>
                    <a:bodyPr/>
                    <a:lstStyle/>
                    <a:p>
                      <a:pPr algn="ctr">
                        <a:spcAft>
                          <a:spcPts val="0"/>
                        </a:spcAft>
                      </a:pPr>
                      <a:r>
                        <a:rPr lang="zh-HK" sz="1300" kern="100">
                          <a:effectLst/>
                        </a:rPr>
                        <a:t>申請</a:t>
                      </a:r>
                      <a:r>
                        <a:rPr lang="en-US" sz="1300" kern="100">
                          <a:effectLst/>
                        </a:rPr>
                        <a:t>/</a:t>
                      </a:r>
                      <a:r>
                        <a:rPr lang="zh-HK" sz="1300" kern="100">
                          <a:effectLst/>
                        </a:rPr>
                        <a:t>作業流程</a:t>
                      </a:r>
                      <a:endParaRPr lang="zh-TW" sz="800" kern="100">
                        <a:effectLst/>
                        <a:latin typeface="Calibri" charset="0"/>
                        <a:ea typeface="新細明體" charset="-120"/>
                        <a:cs typeface="Times New Roman" charset="0"/>
                      </a:endParaRPr>
                    </a:p>
                  </a:txBody>
                  <a:tcPr marL="44334" marR="44334" marT="0" marB="0"/>
                </a:tc>
                <a:tc hMerge="1">
                  <a:txBody>
                    <a:bodyPr/>
                    <a:lstStyle/>
                    <a:p>
                      <a:endParaRPr lang="zh-TW" altLang="en-US"/>
                    </a:p>
                  </a:txBody>
                  <a:tcPr/>
                </a:tc>
                <a:tc>
                  <a:txBody>
                    <a:bodyPr/>
                    <a:lstStyle/>
                    <a:p>
                      <a:pPr algn="ctr">
                        <a:spcAft>
                          <a:spcPts val="0"/>
                        </a:spcAft>
                      </a:pPr>
                      <a:r>
                        <a:rPr lang="zh-HK" sz="1300" kern="100">
                          <a:effectLst/>
                        </a:rPr>
                        <a:t>步驟說明</a:t>
                      </a:r>
                      <a:endParaRPr lang="zh-TW" sz="800" kern="100">
                        <a:effectLst/>
                        <a:latin typeface="Calibri" charset="0"/>
                        <a:ea typeface="新細明體" charset="-120"/>
                        <a:cs typeface="Times New Roman" charset="0"/>
                      </a:endParaRPr>
                    </a:p>
                  </a:txBody>
                  <a:tcPr marL="44334" marR="44334" marT="0" marB="0"/>
                </a:tc>
                <a:extLst>
                  <a:ext uri="{0D108BD9-81ED-4DB2-BD59-A6C34878D82A}">
                    <a16:rowId xmlns:a16="http://schemas.microsoft.com/office/drawing/2014/main" val="10000"/>
                  </a:ext>
                </a:extLst>
              </a:tr>
              <a:tr h="2377440">
                <a:tc>
                  <a:txBody>
                    <a:bodyPr/>
                    <a:lstStyle/>
                    <a:p>
                      <a:pPr algn="ctr">
                        <a:spcAft>
                          <a:spcPts val="0"/>
                        </a:spcAft>
                      </a:pPr>
                      <a:r>
                        <a:rPr lang="en-US" sz="1200" kern="100">
                          <a:effectLst/>
                        </a:rPr>
                        <a:t>1</a:t>
                      </a:r>
                      <a:endParaRPr lang="zh-TW" sz="800" kern="100">
                        <a:effectLst/>
                        <a:latin typeface="Calibri" charset="0"/>
                        <a:ea typeface="新細明體" charset="-120"/>
                        <a:cs typeface="Times New Roman" charset="0"/>
                      </a:endParaRPr>
                    </a:p>
                  </a:txBody>
                  <a:tcPr marL="44334" marR="44334" marT="0" marB="0"/>
                </a:tc>
                <a:tc>
                  <a:txBody>
                    <a:bodyPr/>
                    <a:lstStyle/>
                    <a:p>
                      <a:pPr algn="ctr">
                        <a:spcAft>
                          <a:spcPts val="0"/>
                        </a:spcAft>
                      </a:pPr>
                      <a:r>
                        <a:rPr lang="zh-HK" sz="1200" kern="100">
                          <a:effectLst/>
                        </a:rPr>
                        <a:t>書面申請</a:t>
                      </a:r>
                      <a:endParaRPr lang="zh-TW" sz="1200" kern="100">
                        <a:effectLst/>
                        <a:latin typeface="Calibri" charset="0"/>
                        <a:ea typeface="新細明體" charset="-120"/>
                        <a:cs typeface="Times New Roman" charset="0"/>
                      </a:endParaRPr>
                    </a:p>
                  </a:txBody>
                  <a:tcPr marL="44334" marR="44334" marT="0" marB="0"/>
                </a:tc>
                <a:tc>
                  <a:txBody>
                    <a:bodyPr/>
                    <a:lstStyle/>
                    <a:p>
                      <a:pPr>
                        <a:spcAft>
                          <a:spcPts val="0"/>
                        </a:spcAft>
                      </a:pPr>
                      <a:r>
                        <a:rPr lang="zh-HK" sz="1200" kern="100" dirty="0">
                          <a:effectLst/>
                        </a:rPr>
                        <a:t>填寫下列表格寄至汎宇電商：</a:t>
                      </a:r>
                      <a:endParaRPr lang="zh-TW" sz="1200" kern="100" dirty="0">
                        <a:effectLst/>
                      </a:endParaRPr>
                    </a:p>
                    <a:p>
                      <a:pPr marL="342900" lvl="0" indent="-342900">
                        <a:spcAft>
                          <a:spcPts val="0"/>
                        </a:spcAft>
                        <a:buFont typeface="Wingdings" charset="2"/>
                        <a:buChar char=""/>
                        <a:tabLst>
                          <a:tab pos="116840" algn="l"/>
                        </a:tabLst>
                      </a:pPr>
                      <a:r>
                        <a:rPr lang="zh-TW" sz="1200" kern="100" dirty="0">
                          <a:effectLst/>
                        </a:rPr>
                        <a:t>電子發票雲服務系統申請表</a:t>
                      </a:r>
                      <a:r>
                        <a:rPr lang="en-US" sz="1200" kern="100" dirty="0">
                          <a:effectLst/>
                        </a:rPr>
                        <a:t> </a:t>
                      </a:r>
                      <a:endParaRPr lang="zh-TW" sz="1200" kern="100" dirty="0">
                        <a:effectLst/>
                      </a:endParaRPr>
                    </a:p>
                    <a:p>
                      <a:pPr>
                        <a:spcAft>
                          <a:spcPts val="0"/>
                        </a:spcAft>
                      </a:pPr>
                      <a:r>
                        <a:rPr lang="en-US" sz="1200" kern="100" dirty="0">
                          <a:effectLst/>
                        </a:rPr>
                        <a:t>(</a:t>
                      </a:r>
                      <a:r>
                        <a:rPr lang="zh-HK" sz="1200" kern="100" dirty="0">
                          <a:effectLst/>
                        </a:rPr>
                        <a:t>已申請過丁種字軌及已申請電子發票證明聯感熱紙列印者，則不需再進行下列第</a:t>
                      </a:r>
                      <a:r>
                        <a:rPr lang="en-US" sz="1200" kern="100" dirty="0">
                          <a:effectLst/>
                        </a:rPr>
                        <a:t>2-4</a:t>
                      </a:r>
                      <a:r>
                        <a:rPr lang="zh-HK" sz="1200" kern="100" dirty="0">
                          <a:effectLst/>
                        </a:rPr>
                        <a:t>項申請流程，直接至第</a:t>
                      </a:r>
                      <a:r>
                        <a:rPr lang="en-US" sz="1200" kern="100" dirty="0">
                          <a:effectLst/>
                        </a:rPr>
                        <a:t>6</a:t>
                      </a:r>
                      <a:r>
                        <a:rPr lang="zh-HK" sz="1200" kern="100" dirty="0">
                          <a:effectLst/>
                        </a:rPr>
                        <a:t>項作業流程</a:t>
                      </a:r>
                      <a:r>
                        <a:rPr lang="en-US" sz="1200" kern="100" dirty="0">
                          <a:effectLst/>
                        </a:rPr>
                        <a:t>)</a:t>
                      </a:r>
                      <a:endParaRPr lang="zh-TW" sz="1200" kern="100" dirty="0">
                        <a:effectLst/>
                      </a:endParaRPr>
                    </a:p>
                    <a:p>
                      <a:pPr marL="342900" lvl="0" indent="-342900">
                        <a:spcAft>
                          <a:spcPts val="0"/>
                        </a:spcAft>
                        <a:buFont typeface="Wingdings" charset="2"/>
                        <a:buChar char=""/>
                        <a:tabLst>
                          <a:tab pos="116840" algn="l"/>
                        </a:tabLst>
                      </a:pPr>
                      <a:r>
                        <a:rPr lang="zh-TW" sz="1200" kern="100" dirty="0">
                          <a:effectLst/>
                        </a:rPr>
                        <a:t>電子發票字軌</a:t>
                      </a:r>
                      <a:r>
                        <a:rPr lang="zh-HK" sz="1200" kern="100" dirty="0">
                          <a:effectLst/>
                        </a:rPr>
                        <a:t>號碼</a:t>
                      </a:r>
                      <a:r>
                        <a:rPr lang="zh-TW" sz="1200" kern="100" dirty="0">
                          <a:effectLst/>
                        </a:rPr>
                        <a:t>申請書</a:t>
                      </a:r>
                    </a:p>
                    <a:p>
                      <a:pPr marL="342900" lvl="0" indent="-342900">
                        <a:spcAft>
                          <a:spcPts val="0"/>
                        </a:spcAft>
                        <a:buFont typeface="Wingdings" charset="2"/>
                        <a:buChar char=""/>
                        <a:tabLst>
                          <a:tab pos="116840" algn="l"/>
                        </a:tabLst>
                      </a:pPr>
                      <a:r>
                        <a:rPr lang="zh-TW" sz="1200" kern="100" dirty="0">
                          <a:effectLst/>
                        </a:rPr>
                        <a:t>使用電子發票承諾書</a:t>
                      </a:r>
                    </a:p>
                    <a:p>
                      <a:pPr marL="342900" lvl="0" indent="-342900">
                        <a:spcAft>
                          <a:spcPts val="0"/>
                        </a:spcAft>
                        <a:buFont typeface="Wingdings" charset="2"/>
                        <a:buChar char=""/>
                        <a:tabLst>
                          <a:tab pos="116840" algn="l"/>
                        </a:tabLst>
                      </a:pPr>
                      <a:r>
                        <a:rPr lang="zh-TW" sz="1200" kern="100" dirty="0">
                          <a:effectLst/>
                        </a:rPr>
                        <a:t>電子發票證明聯採用感熱紙切結書</a:t>
                      </a:r>
                    </a:p>
                    <a:p>
                      <a:pPr>
                        <a:spcAft>
                          <a:spcPts val="0"/>
                        </a:spcAft>
                      </a:pPr>
                      <a:r>
                        <a:rPr lang="zh-HK" sz="1200" kern="100" dirty="0">
                          <a:effectLst/>
                        </a:rPr>
                        <a:t>汎宇</a:t>
                      </a:r>
                      <a:r>
                        <a:rPr lang="zh-TW" sz="1200" kern="100" dirty="0">
                          <a:effectLst/>
                        </a:rPr>
                        <a:t>製作</a:t>
                      </a:r>
                      <a:r>
                        <a:rPr lang="zh-HK" sz="1200" kern="100" dirty="0">
                          <a:effectLst/>
                        </a:rPr>
                        <a:t>下列</a:t>
                      </a:r>
                      <a:r>
                        <a:rPr lang="en-US" sz="1200" kern="100" dirty="0">
                          <a:effectLst/>
                        </a:rPr>
                        <a:t>B2C</a:t>
                      </a:r>
                      <a:r>
                        <a:rPr lang="zh-TW" sz="1200" kern="100" dirty="0">
                          <a:effectLst/>
                        </a:rPr>
                        <a:t>檢附文件後，</a:t>
                      </a:r>
                      <a:r>
                        <a:rPr lang="zh-HK" sz="1200" kern="100" dirty="0">
                          <a:effectLst/>
                        </a:rPr>
                        <a:t>代為提交給各地區稅捐稽徵處核准丁種字軌配號方式</a:t>
                      </a:r>
                      <a:br>
                        <a:rPr lang="en-US" sz="1200" kern="100" dirty="0">
                          <a:effectLst/>
                        </a:rPr>
                      </a:br>
                      <a:r>
                        <a:rPr lang="zh-TW" sz="1200" kern="100" dirty="0">
                          <a:effectLst/>
                        </a:rPr>
                        <a:t>★第三方公正檢驗機關（構）出具檢測報告</a:t>
                      </a:r>
                      <a:br>
                        <a:rPr lang="en-US" sz="1200" kern="100" dirty="0">
                          <a:effectLst/>
                        </a:rPr>
                      </a:br>
                      <a:r>
                        <a:rPr lang="zh-TW" sz="1200" kern="100" dirty="0">
                          <a:effectLst/>
                        </a:rPr>
                        <a:t>★</a:t>
                      </a:r>
                      <a:r>
                        <a:rPr lang="zh-HK" sz="1200" kern="100" dirty="0">
                          <a:effectLst/>
                        </a:rPr>
                        <a:t>共通性載具及愛心碼【網頁畫面】證明文件</a:t>
                      </a:r>
                      <a:br>
                        <a:rPr lang="en-US" sz="1200" kern="100" dirty="0">
                          <a:effectLst/>
                        </a:rPr>
                      </a:br>
                      <a:r>
                        <a:rPr lang="zh-TW" sz="1200" kern="100" dirty="0">
                          <a:effectLst/>
                        </a:rPr>
                        <a:t>★</a:t>
                      </a:r>
                      <a:r>
                        <a:rPr lang="zh-HK" sz="1200" kern="100" dirty="0">
                          <a:effectLst/>
                        </a:rPr>
                        <a:t>電子發票證明聯樣張</a:t>
                      </a:r>
                      <a:endParaRPr lang="zh-TW" sz="1200" kern="100" dirty="0">
                        <a:effectLst/>
                        <a:latin typeface="Calibri" charset="0"/>
                        <a:ea typeface="新細明體" charset="-120"/>
                        <a:cs typeface="Times New Roman" charset="0"/>
                      </a:endParaRPr>
                    </a:p>
                  </a:txBody>
                  <a:tcPr marL="44334" marR="44334" marT="0" marB="0"/>
                </a:tc>
                <a:extLst>
                  <a:ext uri="{0D108BD9-81ED-4DB2-BD59-A6C34878D82A}">
                    <a16:rowId xmlns:a16="http://schemas.microsoft.com/office/drawing/2014/main" val="10001"/>
                  </a:ext>
                </a:extLst>
              </a:tr>
              <a:tr h="413788">
                <a:tc>
                  <a:txBody>
                    <a:bodyPr/>
                    <a:lstStyle/>
                    <a:p>
                      <a:pPr algn="ctr">
                        <a:spcAft>
                          <a:spcPts val="0"/>
                        </a:spcAft>
                      </a:pPr>
                      <a:r>
                        <a:rPr lang="en-US" sz="1200" kern="100">
                          <a:effectLst/>
                        </a:rPr>
                        <a:t>2</a:t>
                      </a:r>
                      <a:endParaRPr lang="zh-TW" sz="800" kern="100">
                        <a:effectLst/>
                        <a:latin typeface="Calibri" charset="0"/>
                        <a:ea typeface="新細明體" charset="-120"/>
                        <a:cs typeface="Times New Roman" charset="0"/>
                      </a:endParaRPr>
                    </a:p>
                  </a:txBody>
                  <a:tcPr marL="44334" marR="44334" marT="0" marB="0"/>
                </a:tc>
                <a:tc>
                  <a:txBody>
                    <a:bodyPr/>
                    <a:lstStyle/>
                    <a:p>
                      <a:pPr algn="ctr">
                        <a:spcAft>
                          <a:spcPts val="0"/>
                        </a:spcAft>
                      </a:pPr>
                      <a:r>
                        <a:rPr lang="zh-HK" sz="1200" kern="100">
                          <a:effectLst/>
                        </a:rPr>
                        <a:t>聯絡汎宇裝機</a:t>
                      </a:r>
                      <a:endParaRPr lang="zh-TW" sz="1200" kern="100">
                        <a:effectLst/>
                        <a:latin typeface="Calibri" charset="0"/>
                        <a:ea typeface="新細明體" charset="-120"/>
                        <a:cs typeface="Times New Roman" charset="0"/>
                      </a:endParaRPr>
                    </a:p>
                  </a:txBody>
                  <a:tcPr marL="44334" marR="44334" marT="0" marB="0"/>
                </a:tc>
                <a:tc>
                  <a:txBody>
                    <a:bodyPr/>
                    <a:lstStyle/>
                    <a:p>
                      <a:pPr>
                        <a:spcAft>
                          <a:spcPts val="0"/>
                        </a:spcAft>
                      </a:pPr>
                      <a:r>
                        <a:rPr lang="en-US" sz="1200" kern="100">
                          <a:effectLst/>
                        </a:rPr>
                        <a:t>B2C</a:t>
                      </a:r>
                      <a:r>
                        <a:rPr lang="zh-TW" sz="1200" kern="100">
                          <a:effectLst/>
                        </a:rPr>
                        <a:t>汎宇協助裝機</a:t>
                      </a:r>
                    </a:p>
                    <a:p>
                      <a:pPr marL="342900" lvl="0" indent="-342900">
                        <a:spcAft>
                          <a:spcPts val="0"/>
                        </a:spcAft>
                        <a:buFont typeface="Wingdings" charset="2"/>
                        <a:buChar char=""/>
                        <a:tabLst>
                          <a:tab pos="116840" algn="l"/>
                        </a:tabLst>
                      </a:pPr>
                      <a:r>
                        <a:rPr lang="zh-TW" sz="1200" kern="100">
                          <a:effectLst/>
                        </a:rPr>
                        <a:t>收到核准公文後聯絡汎宇安排</a:t>
                      </a:r>
                      <a:r>
                        <a:rPr lang="zh-HK" sz="1200" kern="100">
                          <a:effectLst/>
                        </a:rPr>
                        <a:t>電子發票證明聯感熱紙列印</a:t>
                      </a:r>
                      <a:r>
                        <a:rPr lang="zh-TW" sz="1200" kern="100">
                          <a:effectLst/>
                        </a:rPr>
                        <a:t>裝機</a:t>
                      </a:r>
                      <a:endParaRPr lang="zh-TW" sz="1200" kern="100">
                        <a:effectLst/>
                        <a:latin typeface="Calibri" charset="0"/>
                        <a:ea typeface="新細明體" charset="-120"/>
                        <a:cs typeface="Times New Roman" charset="0"/>
                      </a:endParaRPr>
                    </a:p>
                  </a:txBody>
                  <a:tcPr marL="44334" marR="44334" marT="0" marB="0"/>
                </a:tc>
                <a:extLst>
                  <a:ext uri="{0D108BD9-81ED-4DB2-BD59-A6C34878D82A}">
                    <a16:rowId xmlns:a16="http://schemas.microsoft.com/office/drawing/2014/main" val="10002"/>
                  </a:ext>
                </a:extLst>
              </a:tr>
              <a:tr h="731520">
                <a:tc>
                  <a:txBody>
                    <a:bodyPr/>
                    <a:lstStyle/>
                    <a:p>
                      <a:pPr algn="ctr">
                        <a:spcAft>
                          <a:spcPts val="0"/>
                        </a:spcAft>
                      </a:pPr>
                      <a:r>
                        <a:rPr lang="en-US" sz="1200" kern="100">
                          <a:effectLst/>
                        </a:rPr>
                        <a:t>3</a:t>
                      </a:r>
                      <a:endParaRPr lang="zh-TW" sz="800" kern="100">
                        <a:effectLst/>
                        <a:latin typeface="Calibri" charset="0"/>
                        <a:ea typeface="新細明體" charset="-120"/>
                        <a:cs typeface="Times New Roman" charset="0"/>
                      </a:endParaRPr>
                    </a:p>
                  </a:txBody>
                  <a:tcPr marL="44334" marR="44334" marT="0" marB="0"/>
                </a:tc>
                <a:tc>
                  <a:txBody>
                    <a:bodyPr/>
                    <a:lstStyle/>
                    <a:p>
                      <a:pPr algn="ctr">
                        <a:spcAft>
                          <a:spcPts val="0"/>
                        </a:spcAft>
                      </a:pPr>
                      <a:r>
                        <a:rPr lang="zh-HK" sz="1200" kern="100">
                          <a:effectLst/>
                        </a:rPr>
                        <a:t>財政部電子發票整合服務平台帳號申請</a:t>
                      </a:r>
                      <a:endParaRPr lang="zh-TW" sz="1200" kern="100">
                        <a:effectLst/>
                        <a:latin typeface="Calibri" charset="0"/>
                        <a:ea typeface="新細明體" charset="-120"/>
                        <a:cs typeface="Times New Roman" charset="0"/>
                      </a:endParaRPr>
                    </a:p>
                  </a:txBody>
                  <a:tcPr marL="44334" marR="44334" marT="0" marB="0"/>
                </a:tc>
                <a:tc>
                  <a:txBody>
                    <a:bodyPr/>
                    <a:lstStyle/>
                    <a:p>
                      <a:pPr>
                        <a:spcAft>
                          <a:spcPts val="0"/>
                        </a:spcAft>
                      </a:pPr>
                      <a:r>
                        <a:rPr lang="zh-TW" sz="1200" kern="100">
                          <a:effectLst/>
                        </a:rPr>
                        <a:t>須具備工商憑證才可申請</a:t>
                      </a:r>
                      <a:br>
                        <a:rPr lang="en-US" sz="1200" kern="100">
                          <a:effectLst/>
                        </a:rPr>
                      </a:br>
                      <a:r>
                        <a:rPr lang="en-US" sz="1200" kern="100">
                          <a:effectLst/>
                        </a:rPr>
                        <a:t>(</a:t>
                      </a:r>
                      <a:r>
                        <a:rPr lang="zh-TW" sz="1200" kern="100">
                          <a:effectLst/>
                        </a:rPr>
                        <a:t>工商憑證管理中心</a:t>
                      </a:r>
                      <a:r>
                        <a:rPr lang="en-US" sz="1200" kern="100">
                          <a:effectLst/>
                        </a:rPr>
                        <a:t> http://moeaca.nat.gov.tw)</a:t>
                      </a:r>
                      <a:br>
                        <a:rPr lang="en-US" sz="1200" kern="100">
                          <a:effectLst/>
                        </a:rPr>
                      </a:br>
                      <a:r>
                        <a:rPr lang="zh-TW" sz="1200" kern="100">
                          <a:effectLst/>
                        </a:rPr>
                        <a:t>至電子發票整合服務平台註冊申請帳號</a:t>
                      </a:r>
                      <a:br>
                        <a:rPr lang="en-US" sz="1200" kern="100">
                          <a:effectLst/>
                        </a:rPr>
                      </a:br>
                      <a:r>
                        <a:rPr lang="en-US" sz="1200" kern="100">
                          <a:effectLst/>
                        </a:rPr>
                        <a:t>https://www.einvoice.nat.gov.tw</a:t>
                      </a:r>
                      <a:endParaRPr lang="zh-TW" sz="1200" kern="100">
                        <a:effectLst/>
                        <a:latin typeface="Calibri" charset="0"/>
                        <a:ea typeface="新細明體" charset="-120"/>
                        <a:cs typeface="Times New Roman" charset="0"/>
                      </a:endParaRPr>
                    </a:p>
                  </a:txBody>
                  <a:tcPr marL="44334" marR="44334" marT="0" marB="0"/>
                </a:tc>
                <a:extLst>
                  <a:ext uri="{0D108BD9-81ED-4DB2-BD59-A6C34878D82A}">
                    <a16:rowId xmlns:a16="http://schemas.microsoft.com/office/drawing/2014/main" val="10003"/>
                  </a:ext>
                </a:extLst>
              </a:tr>
              <a:tr h="551718">
                <a:tc>
                  <a:txBody>
                    <a:bodyPr/>
                    <a:lstStyle/>
                    <a:p>
                      <a:pPr algn="ctr">
                        <a:spcAft>
                          <a:spcPts val="0"/>
                        </a:spcAft>
                      </a:pPr>
                      <a:r>
                        <a:rPr lang="en-US" sz="1200" kern="100">
                          <a:effectLst/>
                        </a:rPr>
                        <a:t>4</a:t>
                      </a:r>
                      <a:endParaRPr lang="zh-TW" sz="800" kern="100">
                        <a:effectLst/>
                        <a:latin typeface="Calibri" charset="0"/>
                        <a:ea typeface="新細明體" charset="-120"/>
                        <a:cs typeface="Times New Roman" charset="0"/>
                      </a:endParaRPr>
                    </a:p>
                  </a:txBody>
                  <a:tcPr marL="44334" marR="44334" marT="0" marB="0"/>
                </a:tc>
                <a:tc>
                  <a:txBody>
                    <a:bodyPr/>
                    <a:lstStyle/>
                    <a:p>
                      <a:pPr algn="ctr">
                        <a:spcAft>
                          <a:spcPts val="0"/>
                        </a:spcAft>
                      </a:pPr>
                      <a:r>
                        <a:rPr lang="zh-HK" sz="1200" kern="100">
                          <a:effectLst/>
                        </a:rPr>
                        <a:t>丁種字軌取號</a:t>
                      </a:r>
                      <a:endParaRPr lang="zh-TW" sz="1200" kern="100">
                        <a:effectLst/>
                        <a:latin typeface="Calibri" charset="0"/>
                        <a:ea typeface="新細明體" charset="-120"/>
                        <a:cs typeface="Times New Roman" charset="0"/>
                      </a:endParaRPr>
                    </a:p>
                  </a:txBody>
                  <a:tcPr marL="44334" marR="44334" marT="0" marB="0"/>
                </a:tc>
                <a:tc>
                  <a:txBody>
                    <a:bodyPr/>
                    <a:lstStyle/>
                    <a:p>
                      <a:pPr>
                        <a:spcAft>
                          <a:spcPts val="0"/>
                        </a:spcAft>
                      </a:pPr>
                      <a:r>
                        <a:rPr lang="zh-TW" sz="1200" kern="100">
                          <a:effectLst/>
                        </a:rPr>
                        <a:t>至電子發票整合服務平台</a:t>
                      </a:r>
                      <a:r>
                        <a:rPr lang="en-US" sz="1200" u="none" strike="noStrike" kern="100">
                          <a:effectLst/>
                          <a:hlinkClick r:id="rId2"/>
                        </a:rPr>
                        <a:t>https://www.einvoice.nat.gov.tw</a:t>
                      </a:r>
                      <a:br>
                        <a:rPr lang="en-US" sz="1200" kern="100">
                          <a:effectLst/>
                        </a:rPr>
                      </a:br>
                      <a:r>
                        <a:rPr lang="zh-TW" sz="1200" kern="100">
                          <a:effectLst/>
                        </a:rPr>
                        <a:t>【電子發票專用字軌號碼取號】，設定取號丁種字軌發票本數</a:t>
                      </a:r>
                      <a:endParaRPr lang="zh-TW" sz="1200" kern="100">
                        <a:effectLst/>
                        <a:latin typeface="Calibri" charset="0"/>
                        <a:ea typeface="新細明體" charset="-120"/>
                        <a:cs typeface="Times New Roman" charset="0"/>
                      </a:endParaRPr>
                    </a:p>
                  </a:txBody>
                  <a:tcPr marL="44334" marR="44334" marT="0" marB="0"/>
                </a:tc>
                <a:extLst>
                  <a:ext uri="{0D108BD9-81ED-4DB2-BD59-A6C34878D82A}">
                    <a16:rowId xmlns:a16="http://schemas.microsoft.com/office/drawing/2014/main" val="10004"/>
                  </a:ext>
                </a:extLst>
              </a:tr>
              <a:tr h="551718">
                <a:tc>
                  <a:txBody>
                    <a:bodyPr/>
                    <a:lstStyle/>
                    <a:p>
                      <a:pPr algn="ctr">
                        <a:spcAft>
                          <a:spcPts val="0"/>
                        </a:spcAft>
                      </a:pPr>
                      <a:r>
                        <a:rPr lang="en-US" sz="1200" kern="100">
                          <a:effectLst/>
                        </a:rPr>
                        <a:t>5</a:t>
                      </a:r>
                      <a:endParaRPr lang="zh-TW" sz="800" kern="100">
                        <a:effectLst/>
                        <a:latin typeface="Calibri" charset="0"/>
                        <a:ea typeface="新細明體" charset="-120"/>
                        <a:cs typeface="Times New Roman" charset="0"/>
                      </a:endParaRPr>
                    </a:p>
                  </a:txBody>
                  <a:tcPr marL="44334" marR="44334" marT="0" marB="0"/>
                </a:tc>
                <a:tc>
                  <a:txBody>
                    <a:bodyPr/>
                    <a:lstStyle/>
                    <a:p>
                      <a:pPr algn="ctr">
                        <a:spcAft>
                          <a:spcPts val="0"/>
                        </a:spcAft>
                      </a:pPr>
                      <a:r>
                        <a:rPr lang="zh-HK" sz="1200" kern="100">
                          <a:effectLst/>
                        </a:rPr>
                        <a:t>丁種字軌配號</a:t>
                      </a:r>
                      <a:endParaRPr lang="zh-TW" sz="1200" kern="100">
                        <a:effectLst/>
                        <a:latin typeface="Calibri" charset="0"/>
                        <a:ea typeface="新細明體" charset="-120"/>
                        <a:cs typeface="Times New Roman" charset="0"/>
                      </a:endParaRPr>
                    </a:p>
                  </a:txBody>
                  <a:tcPr marL="44334" marR="44334" marT="0" marB="0"/>
                </a:tc>
                <a:tc>
                  <a:txBody>
                    <a:bodyPr/>
                    <a:lstStyle/>
                    <a:p>
                      <a:pPr>
                        <a:spcAft>
                          <a:spcPts val="0"/>
                        </a:spcAft>
                      </a:pPr>
                      <a:r>
                        <a:rPr lang="zh-TW" sz="1200" kern="100">
                          <a:effectLst/>
                        </a:rPr>
                        <a:t>當設定取號完成後，平台將</a:t>
                      </a:r>
                      <a:r>
                        <a:rPr lang="en-US" sz="1200" kern="100">
                          <a:effectLst/>
                        </a:rPr>
                        <a:t>email</a:t>
                      </a:r>
                      <a:r>
                        <a:rPr lang="zh-TW" sz="1200" kern="100">
                          <a:effectLst/>
                        </a:rPr>
                        <a:t>寄發配通知</a:t>
                      </a:r>
                      <a:br>
                        <a:rPr lang="en-US" sz="1200" kern="100">
                          <a:effectLst/>
                        </a:rPr>
                      </a:br>
                      <a:r>
                        <a:rPr lang="zh-TW" sz="1200" kern="100">
                          <a:effectLst/>
                        </a:rPr>
                        <a:t>至電子發票整合服務平台</a:t>
                      </a:r>
                      <a:r>
                        <a:rPr lang="en-US" sz="1200" u="none" strike="noStrike" kern="100">
                          <a:effectLst/>
                          <a:hlinkClick r:id="rId2"/>
                        </a:rPr>
                        <a:t>https://www.einvoice.nat.gov.tw</a:t>
                      </a:r>
                      <a:br>
                        <a:rPr lang="en-US" sz="1200" kern="100">
                          <a:effectLst/>
                        </a:rPr>
                      </a:br>
                      <a:r>
                        <a:rPr lang="zh-TW" sz="1200" kern="100">
                          <a:effectLst/>
                        </a:rPr>
                        <a:t>【電子發票專用字軌號碼取號】，查詢配號結果</a:t>
                      </a:r>
                      <a:endParaRPr lang="zh-TW" sz="1200" kern="100">
                        <a:effectLst/>
                        <a:latin typeface="Calibri" charset="0"/>
                        <a:ea typeface="新細明體" charset="-120"/>
                        <a:cs typeface="Times New Roman" charset="0"/>
                      </a:endParaRPr>
                    </a:p>
                  </a:txBody>
                  <a:tcPr marL="44334" marR="44334" marT="0" marB="0"/>
                </a:tc>
                <a:extLst>
                  <a:ext uri="{0D108BD9-81ED-4DB2-BD59-A6C34878D82A}">
                    <a16:rowId xmlns:a16="http://schemas.microsoft.com/office/drawing/2014/main" val="10005"/>
                  </a:ext>
                </a:extLst>
              </a:tr>
              <a:tr h="551718">
                <a:tc>
                  <a:txBody>
                    <a:bodyPr/>
                    <a:lstStyle/>
                    <a:p>
                      <a:pPr algn="ctr">
                        <a:spcAft>
                          <a:spcPts val="0"/>
                        </a:spcAft>
                      </a:pPr>
                      <a:r>
                        <a:rPr lang="en-US" sz="1200" kern="100">
                          <a:effectLst/>
                        </a:rPr>
                        <a:t>6</a:t>
                      </a:r>
                      <a:endParaRPr lang="zh-TW" sz="800" kern="100">
                        <a:effectLst/>
                        <a:latin typeface="Calibri" charset="0"/>
                        <a:ea typeface="新細明體" charset="-120"/>
                        <a:cs typeface="Times New Roman" charset="0"/>
                      </a:endParaRPr>
                    </a:p>
                  </a:txBody>
                  <a:tcPr marL="44334" marR="44334" marT="0" marB="0"/>
                </a:tc>
                <a:tc>
                  <a:txBody>
                    <a:bodyPr/>
                    <a:lstStyle/>
                    <a:p>
                      <a:pPr algn="ctr">
                        <a:spcAft>
                          <a:spcPts val="0"/>
                        </a:spcAft>
                      </a:pPr>
                      <a:r>
                        <a:rPr lang="zh-HK" sz="1200" kern="100">
                          <a:effectLst/>
                        </a:rPr>
                        <a:t>授權加值中心下載字軌號碼</a:t>
                      </a:r>
                      <a:endParaRPr lang="zh-TW" sz="1200" kern="100">
                        <a:effectLst/>
                        <a:latin typeface="Calibri" charset="0"/>
                        <a:ea typeface="新細明體" charset="-120"/>
                        <a:cs typeface="Times New Roman" charset="0"/>
                      </a:endParaRPr>
                    </a:p>
                  </a:txBody>
                  <a:tcPr marL="44334" marR="44334" marT="0" marB="0"/>
                </a:tc>
                <a:tc>
                  <a:txBody>
                    <a:bodyPr/>
                    <a:lstStyle/>
                    <a:p>
                      <a:pPr>
                        <a:spcAft>
                          <a:spcPts val="0"/>
                        </a:spcAft>
                      </a:pPr>
                      <a:r>
                        <a:rPr lang="zh-HK" sz="1200" kern="100" dirty="0">
                          <a:effectLst/>
                        </a:rPr>
                        <a:t>每年度取得字軌後，</a:t>
                      </a:r>
                      <a:r>
                        <a:rPr lang="zh-TW" sz="1200" kern="100" dirty="0">
                          <a:effectLst/>
                        </a:rPr>
                        <a:t>至電子發票整合服務平台</a:t>
                      </a:r>
                      <a:r>
                        <a:rPr lang="en-US" sz="1200" u="none" strike="noStrike" kern="100" dirty="0">
                          <a:effectLst/>
                          <a:hlinkClick r:id="rId2"/>
                        </a:rPr>
                        <a:t>https://www.einvoice.nat.gov.tw</a:t>
                      </a:r>
                      <a:br>
                        <a:rPr lang="en-US" sz="1200" kern="100" dirty="0">
                          <a:effectLst/>
                        </a:rPr>
                      </a:br>
                      <a:r>
                        <a:rPr lang="zh-TW" sz="1200" kern="100" dirty="0">
                          <a:effectLst/>
                        </a:rPr>
                        <a:t>【</a:t>
                      </a:r>
                      <a:r>
                        <a:rPr lang="zh-HK" sz="1200" kern="100" dirty="0">
                          <a:effectLst/>
                        </a:rPr>
                        <a:t>加值中心授權</a:t>
                      </a:r>
                      <a:r>
                        <a:rPr lang="zh-TW" sz="1200" kern="100" dirty="0">
                          <a:effectLst/>
                        </a:rPr>
                        <a:t>】→【</a:t>
                      </a:r>
                      <a:r>
                        <a:rPr lang="zh-HK" sz="1200" kern="100" dirty="0">
                          <a:effectLst/>
                        </a:rPr>
                        <a:t>營業人授權加值中心字軌號碼相關業務</a:t>
                      </a:r>
                      <a:r>
                        <a:rPr lang="zh-TW" sz="1200" kern="100" dirty="0">
                          <a:effectLst/>
                        </a:rPr>
                        <a:t>】【</a:t>
                      </a:r>
                      <a:r>
                        <a:rPr lang="zh-HK" sz="1200" kern="100" dirty="0">
                          <a:effectLst/>
                        </a:rPr>
                        <a:t>加值中心統一編號</a:t>
                      </a:r>
                      <a:r>
                        <a:rPr lang="en-US" sz="1200" kern="100" dirty="0">
                          <a:effectLst/>
                        </a:rPr>
                        <a:t> 23997652</a:t>
                      </a:r>
                      <a:r>
                        <a:rPr lang="zh-TW" sz="1200" kern="100" dirty="0">
                          <a:effectLst/>
                        </a:rPr>
                        <a:t>】</a:t>
                      </a:r>
                      <a:endParaRPr lang="zh-TW" sz="1200" kern="100" dirty="0">
                        <a:effectLst/>
                        <a:latin typeface="Calibri" charset="0"/>
                        <a:ea typeface="新細明體" charset="-120"/>
                        <a:cs typeface="Times New Roman" charset="0"/>
                      </a:endParaRPr>
                    </a:p>
                  </a:txBody>
                  <a:tcPr marL="44334" marR="44334"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5228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電子發票整合平台帳號申請與授權</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29</a:t>
            </a:fld>
            <a:endParaRPr lang="zh-TW" altLang="en-US"/>
          </a:p>
        </p:txBody>
      </p:sp>
      <p:sp>
        <p:nvSpPr>
          <p:cNvPr id="5" name="Rectangle 11"/>
          <p:cNvSpPr>
            <a:spLocks noChangeArrowheads="1"/>
          </p:cNvSpPr>
          <p:nvPr/>
        </p:nvSpPr>
        <p:spPr bwMode="auto">
          <a:xfrm>
            <a:off x="0" y="439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19"/>
          <p:cNvSpPr>
            <a:spLocks noChangeArrowheads="1"/>
          </p:cNvSpPr>
          <p:nvPr/>
        </p:nvSpPr>
        <p:spPr bwMode="auto">
          <a:xfrm>
            <a:off x="6902182" y="326694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4114" name="圖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57" y="1324713"/>
            <a:ext cx="7742504" cy="493609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82843" y="5299720"/>
            <a:ext cx="8200719" cy="1111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p>
        </p:txBody>
      </p:sp>
    </p:spTree>
    <p:extLst>
      <p:ext uri="{BB962C8B-B14F-4D97-AF65-F5344CB8AC3E}">
        <p14:creationId xmlns:p14="http://schemas.microsoft.com/office/powerpoint/2010/main" val="1132648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公司簡介</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a:t>
            </a:fld>
            <a:endParaRPr lang="zh-TW" altLang="en-US"/>
          </a:p>
        </p:txBody>
      </p:sp>
      <p:sp>
        <p:nvSpPr>
          <p:cNvPr id="5" name="雲朵形 5"/>
          <p:cNvSpPr/>
          <p:nvPr/>
        </p:nvSpPr>
        <p:spPr>
          <a:xfrm>
            <a:off x="3049587" y="2398784"/>
            <a:ext cx="3192381" cy="1867437"/>
          </a:xfrm>
          <a:prstGeom prst="cloud">
            <a:avLst/>
          </a:prstGeom>
          <a:solidFill>
            <a:srgbClr val="3D6AA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zh-TW" altLang="en-US" sz="2800" dirty="0">
                <a:effectLst>
                  <a:outerShdw blurRad="38100" dist="38100" dir="2700000" algn="tl">
                    <a:srgbClr val="000000">
                      <a:alpha val="43137"/>
                    </a:srgbClr>
                  </a:outerShdw>
                </a:effectLst>
                <a:latin typeface="微軟正黑體" pitchFamily="34" charset="-120"/>
                <a:ea typeface="微軟正黑體" pitchFamily="34" charset="-120"/>
              </a:rPr>
              <a:t>汎宇電商</a:t>
            </a:r>
            <a:endParaRPr lang="en-US" altLang="zh-TW" sz="2800" dirty="0">
              <a:effectLst>
                <a:outerShdw blurRad="38100" dist="38100" dir="2700000" algn="tl">
                  <a:srgbClr val="000000">
                    <a:alpha val="43137"/>
                  </a:srgbClr>
                </a:outerShdw>
              </a:effectLst>
              <a:latin typeface="微軟正黑體" pitchFamily="34" charset="-120"/>
              <a:ea typeface="微軟正黑體" pitchFamily="34" charset="-120"/>
            </a:endParaRPr>
          </a:p>
          <a:p>
            <a:pPr algn="ctr" eaLnBrk="1" hangingPunct="1">
              <a:defRPr/>
            </a:pPr>
            <a:r>
              <a:rPr lang="zh-TW" altLang="en-US" sz="2800" dirty="0">
                <a:effectLst>
                  <a:outerShdw blurRad="38100" dist="38100" dir="2700000" algn="tl">
                    <a:srgbClr val="000000">
                      <a:alpha val="43137"/>
                    </a:srgbClr>
                  </a:outerShdw>
                </a:effectLst>
                <a:latin typeface="微軟正黑體" pitchFamily="34" charset="-120"/>
                <a:ea typeface="微軟正黑體" pitchFamily="34" charset="-120"/>
              </a:rPr>
              <a:t>雲端服務</a:t>
            </a:r>
          </a:p>
        </p:txBody>
      </p:sp>
      <p:sp>
        <p:nvSpPr>
          <p:cNvPr id="6" name="圓角矩形 5"/>
          <p:cNvSpPr/>
          <p:nvPr/>
        </p:nvSpPr>
        <p:spPr>
          <a:xfrm>
            <a:off x="824577" y="1059383"/>
            <a:ext cx="1687132" cy="1094705"/>
          </a:xfrm>
          <a:prstGeom prst="roundRect">
            <a:avLst/>
          </a:prstGeom>
          <a:solidFill>
            <a:srgbClr val="377BCD"/>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dirty="0"/>
          </a:p>
        </p:txBody>
      </p:sp>
      <p:sp>
        <p:nvSpPr>
          <p:cNvPr id="7" name="圓角矩形 6"/>
          <p:cNvSpPr/>
          <p:nvPr/>
        </p:nvSpPr>
        <p:spPr>
          <a:xfrm>
            <a:off x="2707520" y="1059383"/>
            <a:ext cx="1875125" cy="1094705"/>
          </a:xfrm>
          <a:prstGeom prst="round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8" name="圓角矩形 7"/>
          <p:cNvSpPr/>
          <p:nvPr/>
        </p:nvSpPr>
        <p:spPr>
          <a:xfrm>
            <a:off x="6716661" y="1059383"/>
            <a:ext cx="1687132" cy="1094705"/>
          </a:xfrm>
          <a:prstGeom prst="round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9" name="Text Box 1031"/>
          <p:cNvSpPr txBox="1">
            <a:spLocks noChangeArrowheads="1"/>
          </p:cNvSpPr>
          <p:nvPr/>
        </p:nvSpPr>
        <p:spPr bwMode="auto">
          <a:xfrm>
            <a:off x="795574" y="1300414"/>
            <a:ext cx="1723550" cy="400110"/>
          </a:xfrm>
          <a:prstGeom prst="rect">
            <a:avLst/>
          </a:prstGeom>
          <a:noFill/>
          <a:ln>
            <a:noFill/>
          </a:ln>
          <a:effectLst>
            <a:prstShdw prst="shdw17" dist="17961" dir="2700000">
              <a:srgbClr val="2F4D71">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defRPr/>
            </a:pPr>
            <a:r>
              <a:rPr lang="zh-TW" altLang="en-US" sz="20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電子金融方案</a:t>
            </a:r>
          </a:p>
        </p:txBody>
      </p:sp>
      <p:sp>
        <p:nvSpPr>
          <p:cNvPr id="10" name="Text Box 1031"/>
          <p:cNvSpPr txBox="1">
            <a:spLocks noChangeArrowheads="1"/>
          </p:cNvSpPr>
          <p:nvPr/>
        </p:nvSpPr>
        <p:spPr bwMode="auto">
          <a:xfrm>
            <a:off x="1171425" y="1689353"/>
            <a:ext cx="982962" cy="338554"/>
          </a:xfrm>
          <a:prstGeom prst="rect">
            <a:avLst/>
          </a:prstGeom>
          <a:noFill/>
          <a:ln>
            <a:noFill/>
          </a:ln>
          <a:effectLst>
            <a:prstShdw prst="shdw17" dist="17961" dir="2700000">
              <a:srgbClr val="2F4D71">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defRPr/>
            </a:pPr>
            <a:r>
              <a:rPr lang="en-US" altLang="zh-TW" sz="1600"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20+</a:t>
            </a:r>
            <a:r>
              <a:rPr lang="zh-TW" altLang="en-US" sz="1600"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銀行</a:t>
            </a:r>
          </a:p>
        </p:txBody>
      </p:sp>
      <p:sp>
        <p:nvSpPr>
          <p:cNvPr id="11" name="Rectangle 1033"/>
          <p:cNvSpPr>
            <a:spLocks noChangeArrowheads="1"/>
          </p:cNvSpPr>
          <p:nvPr/>
        </p:nvSpPr>
        <p:spPr bwMode="auto">
          <a:xfrm>
            <a:off x="2707521" y="1125790"/>
            <a:ext cx="1928734" cy="615553"/>
          </a:xfrm>
          <a:prstGeom prst="rect">
            <a:avLst/>
          </a:prstGeom>
          <a:noFill/>
          <a:ln>
            <a:noFill/>
          </a:ln>
          <a:effectLst>
            <a:prstShdw prst="shdw17" dist="17961" dir="2700000">
              <a:srgbClr val="2F4D71">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defRPr/>
            </a:pPr>
            <a:r>
              <a:rPr lang="zh-TW" altLang="en-US" sz="17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流通業</a:t>
            </a:r>
            <a:r>
              <a:rPr lang="en-US" altLang="zh-TW" sz="17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e</a:t>
            </a:r>
            <a:r>
              <a:rPr lang="zh-TW" altLang="en-US" sz="17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化</a:t>
            </a:r>
          </a:p>
          <a:p>
            <a:pPr algn="ctr" eaLnBrk="1" hangingPunct="1">
              <a:defRPr/>
            </a:pPr>
            <a:r>
              <a:rPr lang="zh-TW" altLang="en-US" sz="17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製造業供應鏈管理</a:t>
            </a:r>
          </a:p>
        </p:txBody>
      </p:sp>
      <p:sp>
        <p:nvSpPr>
          <p:cNvPr id="12" name="Rectangle 1036"/>
          <p:cNvSpPr>
            <a:spLocks noChangeArrowheads="1"/>
          </p:cNvSpPr>
          <p:nvPr/>
        </p:nvSpPr>
        <p:spPr bwMode="auto">
          <a:xfrm>
            <a:off x="3049586" y="1679828"/>
            <a:ext cx="1236236" cy="338554"/>
          </a:xfrm>
          <a:prstGeom prst="rect">
            <a:avLst/>
          </a:prstGeom>
          <a:noFill/>
          <a:ln>
            <a:noFill/>
          </a:ln>
          <a:effectLst>
            <a:prstShdw prst="shdw17" dist="17961" dir="2700000">
              <a:srgbClr val="2F4D71">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b="1">
                <a:solidFill>
                  <a:schemeClr val="tx1"/>
                </a:solidFill>
                <a:latin typeface="Tahoma" charset="0"/>
                <a:ea typeface="新細明體" charset="-120"/>
              </a:defRPr>
            </a:lvl1pPr>
            <a:lvl2pPr marL="742950" indent="-285750">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eaLnBrk="1" hangingPunct="1"/>
            <a:r>
              <a:rPr lang="zh-TW" altLang="en-US" sz="1600">
                <a:solidFill>
                  <a:srgbClr val="FFFF00"/>
                </a:solidFill>
                <a:effectLst>
                  <a:outerShdw blurRad="38100" dist="38100" dir="2700000" algn="tl">
                    <a:srgbClr val="C0C0C0"/>
                  </a:outerShdw>
                </a:effectLst>
                <a:latin typeface="微軟正黑體" charset="-120"/>
                <a:ea typeface="微軟正黑體" charset="-120"/>
              </a:rPr>
              <a:t>1200</a:t>
            </a:r>
            <a:r>
              <a:rPr lang="en-US" altLang="zh-TW" sz="1600">
                <a:solidFill>
                  <a:srgbClr val="FFFF00"/>
                </a:solidFill>
                <a:effectLst>
                  <a:outerShdw blurRad="38100" dist="38100" dir="2700000" algn="tl">
                    <a:srgbClr val="C0C0C0"/>
                  </a:outerShdw>
                </a:effectLst>
                <a:latin typeface="微軟正黑體" charset="-120"/>
                <a:ea typeface="微軟正黑體" charset="-120"/>
              </a:rPr>
              <a:t>+</a:t>
            </a:r>
            <a:r>
              <a:rPr lang="zh-TW" altLang="en-US" sz="1600">
                <a:solidFill>
                  <a:srgbClr val="FFFF00"/>
                </a:solidFill>
                <a:effectLst>
                  <a:outerShdw blurRad="38100" dist="38100" dir="2700000" algn="tl">
                    <a:srgbClr val="C0C0C0"/>
                  </a:outerShdw>
                </a:effectLst>
                <a:latin typeface="微軟正黑體" charset="-120"/>
                <a:ea typeface="微軟正黑體" charset="-120"/>
              </a:rPr>
              <a:t>廠商</a:t>
            </a:r>
          </a:p>
        </p:txBody>
      </p:sp>
      <p:sp>
        <p:nvSpPr>
          <p:cNvPr id="13" name="圓角矩形 12"/>
          <p:cNvSpPr/>
          <p:nvPr/>
        </p:nvSpPr>
        <p:spPr>
          <a:xfrm>
            <a:off x="4790800" y="1059383"/>
            <a:ext cx="1687132" cy="1094705"/>
          </a:xfrm>
          <a:prstGeom prst="roundRect">
            <a:avLst/>
          </a:prstGeom>
          <a:solidFill>
            <a:srgbClr val="377BCD"/>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dirty="0"/>
          </a:p>
        </p:txBody>
      </p:sp>
      <p:sp>
        <p:nvSpPr>
          <p:cNvPr id="14" name="Rectangle 1034"/>
          <p:cNvSpPr>
            <a:spLocks noChangeArrowheads="1"/>
          </p:cNvSpPr>
          <p:nvPr/>
        </p:nvSpPr>
        <p:spPr bwMode="auto">
          <a:xfrm>
            <a:off x="4996683" y="1133728"/>
            <a:ext cx="1274709" cy="615553"/>
          </a:xfrm>
          <a:prstGeom prst="rect">
            <a:avLst/>
          </a:prstGeom>
          <a:noFill/>
          <a:ln>
            <a:noFill/>
          </a:ln>
          <a:effectLst>
            <a:prstShdw prst="shdw17" dist="17961" dir="2700000">
              <a:srgbClr val="2F4D71">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defRPr/>
            </a:pPr>
            <a:r>
              <a:rPr lang="zh-TW" altLang="en-US" sz="17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經貿無紙化</a:t>
            </a:r>
          </a:p>
          <a:p>
            <a:pPr algn="ctr" eaLnBrk="1" hangingPunct="1">
              <a:defRPr/>
            </a:pPr>
            <a:r>
              <a:rPr lang="zh-TW" altLang="en-US" sz="17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通關自動化</a:t>
            </a:r>
          </a:p>
        </p:txBody>
      </p:sp>
      <p:sp>
        <p:nvSpPr>
          <p:cNvPr id="15" name="Rectangle 1037"/>
          <p:cNvSpPr>
            <a:spLocks noChangeArrowheads="1"/>
          </p:cNvSpPr>
          <p:nvPr/>
        </p:nvSpPr>
        <p:spPr bwMode="auto">
          <a:xfrm>
            <a:off x="5060949" y="1687765"/>
            <a:ext cx="1114408" cy="338554"/>
          </a:xfrm>
          <a:prstGeom prst="rect">
            <a:avLst/>
          </a:prstGeom>
          <a:noFill/>
          <a:ln>
            <a:noFill/>
          </a:ln>
          <a:effectLst>
            <a:prstShdw prst="shdw17" dist="17961" dir="2700000">
              <a:srgbClr val="2F4D71">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b="1">
                <a:solidFill>
                  <a:schemeClr val="tx1"/>
                </a:solidFill>
                <a:latin typeface="Tahoma" charset="0"/>
                <a:ea typeface="新細明體" charset="-120"/>
              </a:defRPr>
            </a:lvl1pPr>
            <a:lvl2pPr marL="742950" indent="-285750">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eaLnBrk="1" hangingPunct="1"/>
            <a:r>
              <a:rPr lang="zh-TW" altLang="en-US" sz="1600">
                <a:solidFill>
                  <a:srgbClr val="FFFF00"/>
                </a:solidFill>
                <a:effectLst>
                  <a:outerShdw blurRad="38100" dist="38100" dir="2700000" algn="tl">
                    <a:srgbClr val="C0C0C0"/>
                  </a:outerShdw>
                </a:effectLst>
                <a:latin typeface="微軟正黑體" charset="-120"/>
                <a:ea typeface="微軟正黑體" charset="-120"/>
              </a:rPr>
              <a:t>300</a:t>
            </a:r>
            <a:r>
              <a:rPr lang="en-US" altLang="zh-TW" sz="1600">
                <a:solidFill>
                  <a:srgbClr val="FFFF00"/>
                </a:solidFill>
                <a:effectLst>
                  <a:outerShdw blurRad="38100" dist="38100" dir="2700000" algn="tl">
                    <a:srgbClr val="C0C0C0"/>
                  </a:outerShdw>
                </a:effectLst>
                <a:latin typeface="微軟正黑體" charset="-120"/>
                <a:ea typeface="微軟正黑體" charset="-120"/>
              </a:rPr>
              <a:t>+</a:t>
            </a:r>
            <a:r>
              <a:rPr lang="zh-TW" altLang="en-US" sz="1600">
                <a:solidFill>
                  <a:srgbClr val="FFFF00"/>
                </a:solidFill>
                <a:effectLst>
                  <a:outerShdw blurRad="38100" dist="38100" dir="2700000" algn="tl">
                    <a:srgbClr val="C0C0C0"/>
                  </a:outerShdw>
                </a:effectLst>
                <a:latin typeface="微軟正黑體" charset="-120"/>
                <a:ea typeface="微軟正黑體" charset="-120"/>
              </a:rPr>
              <a:t>客戶</a:t>
            </a:r>
          </a:p>
        </p:txBody>
      </p:sp>
      <p:sp>
        <p:nvSpPr>
          <p:cNvPr id="16" name="Rectangle 1035"/>
          <p:cNvSpPr>
            <a:spLocks noChangeArrowheads="1"/>
          </p:cNvSpPr>
          <p:nvPr/>
        </p:nvSpPr>
        <p:spPr bwMode="auto">
          <a:xfrm>
            <a:off x="7011481" y="1143253"/>
            <a:ext cx="1056700" cy="615553"/>
          </a:xfrm>
          <a:prstGeom prst="rect">
            <a:avLst/>
          </a:prstGeom>
          <a:noFill/>
          <a:ln>
            <a:noFill/>
          </a:ln>
          <a:effectLst>
            <a:prstShdw prst="shdw17" dist="17961" dir="2700000">
              <a:srgbClr val="2F4D71">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defRPr/>
            </a:pPr>
            <a:r>
              <a:rPr lang="zh-TW" altLang="en-US" sz="17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政府專案</a:t>
            </a:r>
          </a:p>
          <a:p>
            <a:pPr algn="ctr" eaLnBrk="1" hangingPunct="1">
              <a:defRPr/>
            </a:pPr>
            <a:r>
              <a:rPr lang="zh-TW" altLang="en-US" sz="17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機構服務</a:t>
            </a:r>
          </a:p>
        </p:txBody>
      </p:sp>
      <p:sp>
        <p:nvSpPr>
          <p:cNvPr id="17" name="Rectangle 1038"/>
          <p:cNvSpPr>
            <a:spLocks noChangeArrowheads="1"/>
          </p:cNvSpPr>
          <p:nvPr/>
        </p:nvSpPr>
        <p:spPr bwMode="auto">
          <a:xfrm>
            <a:off x="6948486" y="1670303"/>
            <a:ext cx="1236236" cy="338554"/>
          </a:xfrm>
          <a:prstGeom prst="rect">
            <a:avLst/>
          </a:prstGeom>
          <a:noFill/>
          <a:ln>
            <a:noFill/>
          </a:ln>
          <a:effectLst>
            <a:prstShdw prst="shdw17" dist="17961" dir="2700000">
              <a:srgbClr val="2F4D71">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b="1">
                <a:solidFill>
                  <a:schemeClr val="tx1"/>
                </a:solidFill>
                <a:latin typeface="Tahoma" charset="0"/>
                <a:ea typeface="新細明體" charset="-120"/>
              </a:defRPr>
            </a:lvl1pPr>
            <a:lvl2pPr marL="742950" indent="-285750">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eaLnBrk="1" hangingPunct="1"/>
            <a:r>
              <a:rPr lang="zh-TW" altLang="en-US" sz="1600">
                <a:solidFill>
                  <a:srgbClr val="FFFF00"/>
                </a:solidFill>
                <a:effectLst>
                  <a:outerShdw blurRad="38100" dist="38100" dir="2700000" algn="tl">
                    <a:srgbClr val="C0C0C0"/>
                  </a:outerShdw>
                </a:effectLst>
                <a:latin typeface="微軟正黑體" charset="-120"/>
                <a:ea typeface="微軟正黑體" charset="-120"/>
              </a:rPr>
              <a:t>4500</a:t>
            </a:r>
            <a:r>
              <a:rPr lang="en-US" altLang="zh-TW" sz="1600">
                <a:solidFill>
                  <a:srgbClr val="FFFF00"/>
                </a:solidFill>
                <a:effectLst>
                  <a:outerShdw blurRad="38100" dist="38100" dir="2700000" algn="tl">
                    <a:srgbClr val="C0C0C0"/>
                  </a:outerShdw>
                </a:effectLst>
                <a:latin typeface="微軟正黑體" charset="-120"/>
                <a:ea typeface="微軟正黑體" charset="-120"/>
              </a:rPr>
              <a:t>+</a:t>
            </a:r>
            <a:r>
              <a:rPr lang="zh-TW" altLang="en-US" sz="1600">
                <a:solidFill>
                  <a:srgbClr val="FFFF00"/>
                </a:solidFill>
                <a:effectLst>
                  <a:outerShdw blurRad="38100" dist="38100" dir="2700000" algn="tl">
                    <a:srgbClr val="C0C0C0"/>
                  </a:outerShdw>
                </a:effectLst>
                <a:latin typeface="微軟正黑體" charset="-120"/>
                <a:ea typeface="微軟正黑體" charset="-120"/>
              </a:rPr>
              <a:t>業者</a:t>
            </a:r>
          </a:p>
        </p:txBody>
      </p:sp>
      <p:grpSp>
        <p:nvGrpSpPr>
          <p:cNvPr id="18" name="群組 17"/>
          <p:cNvGrpSpPr/>
          <p:nvPr/>
        </p:nvGrpSpPr>
        <p:grpSpPr>
          <a:xfrm>
            <a:off x="2501929" y="3959451"/>
            <a:ext cx="4161430" cy="1438998"/>
            <a:chOff x="2470175" y="4330609"/>
            <a:chExt cx="3992449" cy="1533093"/>
          </a:xfrm>
          <a:solidFill>
            <a:schemeClr val="tx1">
              <a:lumMod val="65000"/>
              <a:lumOff val="35000"/>
            </a:schemeClr>
          </a:solidFill>
        </p:grpSpPr>
        <p:sp>
          <p:nvSpPr>
            <p:cNvPr id="19" name="矩形 18"/>
            <p:cNvSpPr/>
            <p:nvPr/>
          </p:nvSpPr>
          <p:spPr>
            <a:xfrm rot="21037188">
              <a:off x="2470175" y="4330609"/>
              <a:ext cx="3992449" cy="1533093"/>
            </a:xfrm>
            <a:prstGeom prst="rect">
              <a:avLst/>
            </a:prstGeom>
            <a:grpFill/>
            <a:ln>
              <a:noFill/>
            </a:ln>
            <a:effectLst/>
            <a:scene3d>
              <a:camera prst="isometricOffAxis2Top"/>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dirty="0"/>
            </a:p>
          </p:txBody>
        </p:sp>
        <p:sp>
          <p:nvSpPr>
            <p:cNvPr id="20" name="文字方塊 19"/>
            <p:cNvSpPr txBox="1"/>
            <p:nvPr/>
          </p:nvSpPr>
          <p:spPr>
            <a:xfrm>
              <a:off x="3972377" y="4997293"/>
              <a:ext cx="1063004" cy="393482"/>
            </a:xfrm>
            <a:prstGeom prst="rect">
              <a:avLst/>
            </a:prstGeom>
            <a:grpFill/>
          </p:spPr>
          <p:txBody>
            <a:bodyPr wrap="none">
              <a:spAutoFit/>
            </a:bodyPr>
            <a:lstStyle/>
            <a:p>
              <a:pPr eaLnBrk="1" hangingPunct="1">
                <a:defRPr/>
              </a:pPr>
              <a:r>
                <a:rPr lang="zh-TW" altLang="en-US"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專案建置</a:t>
              </a:r>
              <a:endParaRPr lang="en-US" altLang="zh-TW"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21" name="群組 27"/>
          <p:cNvGrpSpPr>
            <a:grpSpLocks/>
          </p:cNvGrpSpPr>
          <p:nvPr/>
        </p:nvGrpSpPr>
        <p:grpSpPr bwMode="auto">
          <a:xfrm>
            <a:off x="7251700" y="2681540"/>
            <a:ext cx="1152525" cy="1377950"/>
            <a:chOff x="7057621" y="3013653"/>
            <a:chExt cx="1152654" cy="1378040"/>
          </a:xfrm>
        </p:grpSpPr>
        <p:sp>
          <p:nvSpPr>
            <p:cNvPr id="22" name="圓角矩形 21"/>
            <p:cNvSpPr/>
            <p:nvPr/>
          </p:nvSpPr>
          <p:spPr>
            <a:xfrm>
              <a:off x="7057622" y="3013653"/>
              <a:ext cx="1152653" cy="36060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zh-TW" sz="1600" dirty="0">
                  <a:effectLst>
                    <a:outerShdw blurRad="38100" dist="38100" dir="2700000" algn="tl">
                      <a:srgbClr val="000000">
                        <a:alpha val="43137"/>
                      </a:srgbClr>
                    </a:outerShdw>
                  </a:effectLst>
                </a:rPr>
                <a:t>B2G</a:t>
              </a:r>
              <a:endParaRPr lang="zh-TW" altLang="en-US" sz="1600" dirty="0">
                <a:effectLst>
                  <a:outerShdw blurRad="38100" dist="38100" dir="2700000" algn="tl">
                    <a:srgbClr val="000000">
                      <a:alpha val="43137"/>
                    </a:srgbClr>
                  </a:outerShdw>
                </a:effectLst>
              </a:endParaRPr>
            </a:p>
          </p:txBody>
        </p:sp>
        <p:sp>
          <p:nvSpPr>
            <p:cNvPr id="23" name="圓角矩形 22"/>
            <p:cNvSpPr/>
            <p:nvPr/>
          </p:nvSpPr>
          <p:spPr>
            <a:xfrm>
              <a:off x="7057621" y="3509489"/>
              <a:ext cx="1152653" cy="360609"/>
            </a:xfrm>
            <a:prstGeom prst="roundRect">
              <a:avLst/>
            </a:prstGeom>
            <a:solidFill>
              <a:schemeClr val="accent3">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zh-TW" sz="1600" dirty="0">
                  <a:effectLst>
                    <a:outerShdw blurRad="38100" dist="38100" dir="2700000" algn="tl">
                      <a:srgbClr val="000000">
                        <a:alpha val="43137"/>
                      </a:srgbClr>
                    </a:outerShdw>
                  </a:effectLst>
                </a:rPr>
                <a:t>B2B</a:t>
              </a:r>
              <a:endParaRPr lang="zh-TW" altLang="en-US" sz="1600" dirty="0">
                <a:effectLst>
                  <a:outerShdw blurRad="38100" dist="38100" dir="2700000" algn="tl">
                    <a:srgbClr val="000000">
                      <a:alpha val="43137"/>
                    </a:srgbClr>
                  </a:outerShdw>
                </a:effectLst>
              </a:endParaRPr>
            </a:p>
          </p:txBody>
        </p:sp>
        <p:sp>
          <p:nvSpPr>
            <p:cNvPr id="24" name="圓角矩形 23"/>
            <p:cNvSpPr/>
            <p:nvPr/>
          </p:nvSpPr>
          <p:spPr>
            <a:xfrm>
              <a:off x="7057621" y="4031084"/>
              <a:ext cx="1152653" cy="360609"/>
            </a:xfrm>
            <a:prstGeom prst="round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zh-TW" sz="1600" dirty="0">
                  <a:effectLst>
                    <a:outerShdw blurRad="38100" dist="38100" dir="2700000" algn="tl">
                      <a:srgbClr val="000000">
                        <a:alpha val="43137"/>
                      </a:srgbClr>
                    </a:outerShdw>
                  </a:effectLst>
                </a:rPr>
                <a:t>B2C</a:t>
              </a:r>
              <a:endParaRPr lang="zh-TW" altLang="en-US" sz="1600" dirty="0">
                <a:effectLst>
                  <a:outerShdw blurRad="38100" dist="38100" dir="2700000" algn="tl">
                    <a:srgbClr val="000000">
                      <a:alpha val="43137"/>
                    </a:srgbClr>
                  </a:outerShdw>
                </a:effectLst>
              </a:endParaRPr>
            </a:p>
          </p:txBody>
        </p:sp>
      </p:grpSp>
      <p:cxnSp>
        <p:nvCxnSpPr>
          <p:cNvPr id="25" name="直線接點 24"/>
          <p:cNvCxnSpPr>
            <a:cxnSpLocks noChangeShapeType="1"/>
          </p:cNvCxnSpPr>
          <p:nvPr/>
        </p:nvCxnSpPr>
        <p:spPr bwMode="auto">
          <a:xfrm flipV="1">
            <a:off x="6270625" y="2862514"/>
            <a:ext cx="981075" cy="508000"/>
          </a:xfrm>
          <a:prstGeom prst="line">
            <a:avLst/>
          </a:prstGeom>
          <a:noFill/>
          <a:ln w="25400">
            <a:solidFill>
              <a:srgbClr val="7F7F7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直線接點 25"/>
          <p:cNvCxnSpPr>
            <a:cxnSpLocks noChangeShapeType="1"/>
          </p:cNvCxnSpPr>
          <p:nvPr/>
        </p:nvCxnSpPr>
        <p:spPr bwMode="auto">
          <a:xfrm>
            <a:off x="6270625" y="3370514"/>
            <a:ext cx="979487" cy="0"/>
          </a:xfrm>
          <a:prstGeom prst="line">
            <a:avLst/>
          </a:prstGeom>
          <a:noFill/>
          <a:ln w="25400">
            <a:solidFill>
              <a:srgbClr val="7F7F7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直線接點 26"/>
          <p:cNvCxnSpPr>
            <a:cxnSpLocks noChangeShapeType="1"/>
          </p:cNvCxnSpPr>
          <p:nvPr/>
        </p:nvCxnSpPr>
        <p:spPr bwMode="auto">
          <a:xfrm>
            <a:off x="6270624" y="3370514"/>
            <a:ext cx="957262" cy="509588"/>
          </a:xfrm>
          <a:prstGeom prst="line">
            <a:avLst/>
          </a:prstGeom>
          <a:noFill/>
          <a:ln w="25400">
            <a:solidFill>
              <a:srgbClr val="7F7F7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8" name="群組 52"/>
          <p:cNvGrpSpPr>
            <a:grpSpLocks/>
          </p:cNvGrpSpPr>
          <p:nvPr/>
        </p:nvGrpSpPr>
        <p:grpSpPr bwMode="auto">
          <a:xfrm>
            <a:off x="700086" y="2595816"/>
            <a:ext cx="2380780" cy="1149410"/>
            <a:chOff x="608965" y="2928083"/>
            <a:chExt cx="2381957" cy="1149003"/>
          </a:xfrm>
        </p:grpSpPr>
        <p:sp>
          <p:nvSpPr>
            <p:cNvPr id="29" name="矩形 28"/>
            <p:cNvSpPr/>
            <p:nvPr/>
          </p:nvSpPr>
          <p:spPr>
            <a:xfrm>
              <a:off x="608965" y="2928083"/>
              <a:ext cx="2381957" cy="399968"/>
            </a:xfrm>
            <a:prstGeom prst="rect">
              <a:avLst/>
            </a:prstGeom>
          </p:spPr>
          <p:txBody>
            <a:bodyPr wrap="none">
              <a:spAutoFit/>
            </a:bodyPr>
            <a:lstStyle/>
            <a:p>
              <a:pPr eaLnBrk="1" hangingPunct="1">
                <a:defRPr/>
              </a:pPr>
              <a:r>
                <a:rPr lang="en-US" altLang="zh-TW" sz="2000" dirty="0">
                  <a:solidFill>
                    <a:srgbClr val="C00000"/>
                  </a:solidFill>
                  <a:latin typeface="微軟正黑體" pitchFamily="34" charset="-120"/>
                  <a:ea typeface="微軟正黑體" pitchFamily="34" charset="-120"/>
                </a:rPr>
                <a:t>30</a:t>
              </a:r>
              <a:r>
                <a:rPr lang="zh-TW" altLang="en-US" sz="2000" dirty="0">
                  <a:solidFill>
                    <a:srgbClr val="C00000"/>
                  </a:solidFill>
                  <a:latin typeface="微軟正黑體" pitchFamily="34" charset="-120"/>
                  <a:ea typeface="微軟正黑體" pitchFamily="34" charset="-120"/>
                </a:rPr>
                <a:t>年</a:t>
              </a:r>
              <a:r>
                <a:rPr lang="zh-TW" altLang="en-US" sz="1600" dirty="0">
                  <a:solidFill>
                    <a:schemeClr val="tx1">
                      <a:lumMod val="75000"/>
                      <a:lumOff val="25000"/>
                    </a:schemeClr>
                  </a:solidFill>
                  <a:latin typeface="微軟正黑體" pitchFamily="34" charset="-120"/>
                  <a:ea typeface="微軟正黑體" pitchFamily="34" charset="-120"/>
                </a:rPr>
                <a:t>專業網路服務經驗</a:t>
              </a:r>
              <a:endParaRPr lang="en-US" altLang="zh-TW" sz="1600" dirty="0">
                <a:solidFill>
                  <a:schemeClr val="tx1">
                    <a:lumMod val="75000"/>
                    <a:lumOff val="25000"/>
                  </a:schemeClr>
                </a:solidFill>
                <a:latin typeface="微軟正黑體" pitchFamily="34" charset="-120"/>
                <a:ea typeface="微軟正黑體" pitchFamily="34" charset="-120"/>
              </a:endParaRPr>
            </a:p>
          </p:txBody>
        </p:sp>
        <p:sp>
          <p:nvSpPr>
            <p:cNvPr id="30" name="矩形 29"/>
            <p:cNvSpPr/>
            <p:nvPr/>
          </p:nvSpPr>
          <p:spPr>
            <a:xfrm>
              <a:off x="612142" y="3302601"/>
              <a:ext cx="2179879" cy="399968"/>
            </a:xfrm>
            <a:prstGeom prst="rect">
              <a:avLst/>
            </a:prstGeom>
          </p:spPr>
          <p:txBody>
            <a:bodyPr wrap="none">
              <a:spAutoFit/>
            </a:bodyPr>
            <a:lstStyle/>
            <a:p>
              <a:pPr eaLnBrk="1" hangingPunct="1">
                <a:defRPr/>
              </a:pPr>
              <a:r>
                <a:rPr lang="en-US" altLang="zh-TW" sz="2000" dirty="0">
                  <a:solidFill>
                    <a:srgbClr val="C00000"/>
                  </a:solidFill>
                  <a:latin typeface="微軟正黑體" pitchFamily="34" charset="-120"/>
                  <a:ea typeface="微軟正黑體" pitchFamily="34" charset="-120"/>
                </a:rPr>
                <a:t>5.13</a:t>
              </a:r>
              <a:r>
                <a:rPr lang="zh-TW" altLang="en-US" sz="2000" dirty="0">
                  <a:solidFill>
                    <a:srgbClr val="C00000"/>
                  </a:solidFill>
                  <a:latin typeface="微軟正黑體" pitchFamily="34" charset="-120"/>
                  <a:ea typeface="微軟正黑體" pitchFamily="34" charset="-120"/>
                </a:rPr>
                <a:t>億</a:t>
              </a:r>
              <a:r>
                <a:rPr lang="zh-TW" altLang="en-US" sz="1600" dirty="0">
                  <a:solidFill>
                    <a:schemeClr val="tx1">
                      <a:lumMod val="75000"/>
                      <a:lumOff val="25000"/>
                    </a:schemeClr>
                  </a:solidFill>
                  <a:latin typeface="微軟正黑體" pitchFamily="34" charset="-120"/>
                  <a:ea typeface="微軟正黑體" pitchFamily="34" charset="-120"/>
                </a:rPr>
                <a:t>新台幣資本額</a:t>
              </a:r>
              <a:endParaRPr lang="en-US" altLang="zh-TW" sz="1600" dirty="0">
                <a:solidFill>
                  <a:schemeClr val="tx1">
                    <a:lumMod val="75000"/>
                    <a:lumOff val="25000"/>
                  </a:schemeClr>
                </a:solidFill>
                <a:latin typeface="微軟正黑體" pitchFamily="34" charset="-120"/>
                <a:ea typeface="微軟正黑體" pitchFamily="34" charset="-120"/>
              </a:endParaRPr>
            </a:p>
          </p:txBody>
        </p:sp>
        <p:sp>
          <p:nvSpPr>
            <p:cNvPr id="31" name="矩形 30"/>
            <p:cNvSpPr/>
            <p:nvPr/>
          </p:nvSpPr>
          <p:spPr>
            <a:xfrm>
              <a:off x="608965" y="3677118"/>
              <a:ext cx="1971385" cy="399968"/>
            </a:xfrm>
            <a:prstGeom prst="rect">
              <a:avLst/>
            </a:prstGeom>
          </p:spPr>
          <p:txBody>
            <a:bodyPr wrap="none">
              <a:spAutoFit/>
            </a:bodyPr>
            <a:lstStyle/>
            <a:p>
              <a:pPr eaLnBrk="1" hangingPunct="1">
                <a:defRPr/>
              </a:pPr>
              <a:r>
                <a:rPr lang="en-US" altLang="zh-TW" sz="2000" dirty="0">
                  <a:solidFill>
                    <a:srgbClr val="C00000"/>
                  </a:solidFill>
                  <a:latin typeface="微軟正黑體" pitchFamily="34" charset="-120"/>
                  <a:ea typeface="微軟正黑體" pitchFamily="34" charset="-120"/>
                </a:rPr>
                <a:t>70</a:t>
              </a:r>
              <a:r>
                <a:rPr lang="zh-TW" altLang="en-US" sz="2000" dirty="0">
                  <a:solidFill>
                    <a:srgbClr val="C00000"/>
                  </a:solidFill>
                  <a:latin typeface="微軟正黑體" pitchFamily="34" charset="-120"/>
                  <a:ea typeface="微軟正黑體" pitchFamily="34" charset="-120"/>
                </a:rPr>
                <a:t>位</a:t>
              </a:r>
              <a:r>
                <a:rPr lang="zh-TW" altLang="en-US" sz="1600" dirty="0">
                  <a:solidFill>
                    <a:schemeClr val="tx1">
                      <a:lumMod val="75000"/>
                      <a:lumOff val="25000"/>
                    </a:schemeClr>
                  </a:solidFill>
                  <a:latin typeface="微軟正黑體" pitchFamily="34" charset="-120"/>
                  <a:ea typeface="微軟正黑體" pitchFamily="34" charset="-120"/>
                </a:rPr>
                <a:t>專業服務人員</a:t>
              </a:r>
            </a:p>
          </p:txBody>
        </p:sp>
      </p:grpSp>
      <p:grpSp>
        <p:nvGrpSpPr>
          <p:cNvPr id="32" name="群組 51"/>
          <p:cNvGrpSpPr>
            <a:grpSpLocks/>
          </p:cNvGrpSpPr>
          <p:nvPr/>
        </p:nvGrpSpPr>
        <p:grpSpPr bwMode="auto">
          <a:xfrm>
            <a:off x="628650" y="5331084"/>
            <a:ext cx="8118990" cy="752892"/>
            <a:chOff x="422143" y="5688639"/>
            <a:chExt cx="8119747" cy="753354"/>
          </a:xfrm>
        </p:grpSpPr>
        <p:sp>
          <p:nvSpPr>
            <p:cNvPr id="33" name="矩形 45"/>
            <p:cNvSpPr>
              <a:spLocks noChangeArrowheads="1"/>
            </p:cNvSpPr>
            <p:nvPr/>
          </p:nvSpPr>
          <p:spPr bwMode="auto">
            <a:xfrm>
              <a:off x="2612433" y="5738711"/>
              <a:ext cx="5314770" cy="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新細明體" charset="-120"/>
                </a:defRPr>
              </a:lvl1pPr>
              <a:lvl2pPr marL="742950" indent="-285750">
                <a:spcBef>
                  <a:spcPct val="20000"/>
                </a:spcBef>
                <a:buFont typeface="Arial" charset="0"/>
                <a:buChar char="–"/>
                <a:defRPr sz="2800">
                  <a:solidFill>
                    <a:schemeClr val="tx1"/>
                  </a:solidFill>
                  <a:latin typeface="Calibri" charset="0"/>
                  <a:ea typeface="新細明體" charset="-120"/>
                </a:defRPr>
              </a:lvl2pPr>
              <a:lvl3pPr marL="1143000" indent="-228600">
                <a:spcBef>
                  <a:spcPct val="20000"/>
                </a:spcBef>
                <a:buFont typeface="Arial" charset="0"/>
                <a:buChar char="•"/>
                <a:defRPr sz="2400">
                  <a:solidFill>
                    <a:schemeClr val="tx1"/>
                  </a:solidFill>
                  <a:latin typeface="Calibri" charset="0"/>
                  <a:ea typeface="新細明體" charset="-120"/>
                </a:defRPr>
              </a:lvl3pPr>
              <a:lvl4pPr marL="1600200" indent="-228600">
                <a:spcBef>
                  <a:spcPct val="20000"/>
                </a:spcBef>
                <a:buFont typeface="Arial" charset="0"/>
                <a:buChar char="–"/>
                <a:defRPr sz="2000">
                  <a:solidFill>
                    <a:schemeClr val="tx1"/>
                  </a:solidFill>
                  <a:latin typeface="Calibri" charset="0"/>
                  <a:ea typeface="新細明體" charset="-120"/>
                </a:defRPr>
              </a:lvl4pPr>
              <a:lvl5pPr marL="2057400" indent="-22860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1600">
                  <a:solidFill>
                    <a:srgbClr val="8A0000"/>
                  </a:solidFill>
                  <a:latin typeface="微軟正黑體" charset="-120"/>
                  <a:ea typeface="微軟正黑體" charset="-120"/>
                </a:rPr>
                <a:t>通關網路、貿易網、財稅中心全國電子發票交換中心等等</a:t>
              </a:r>
              <a:endParaRPr lang="en-US" altLang="zh-TW" sz="1600">
                <a:solidFill>
                  <a:srgbClr val="8A0000"/>
                </a:solidFill>
                <a:latin typeface="微軟正黑體" charset="-120"/>
                <a:ea typeface="微軟正黑體" charset="-120"/>
              </a:endParaRPr>
            </a:p>
          </p:txBody>
        </p:sp>
        <p:sp>
          <p:nvSpPr>
            <p:cNvPr id="34" name="圓角矩形 33"/>
            <p:cNvSpPr/>
            <p:nvPr/>
          </p:nvSpPr>
          <p:spPr>
            <a:xfrm>
              <a:off x="422143" y="5688639"/>
              <a:ext cx="2240919" cy="368217"/>
            </a:xfrm>
            <a:prstGeom prst="roundRect">
              <a:avLst/>
            </a:prstGeom>
            <a:solidFill>
              <a:schemeClr val="accent2">
                <a:lumMod val="75000"/>
              </a:schemeClr>
            </a:solidFill>
            <a:ln>
              <a:noFill/>
            </a:ln>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zh-TW" altLang="en-US" dirty="0">
                  <a:solidFill>
                    <a:srgbClr val="8A0000"/>
                  </a:solidFill>
                  <a:latin typeface="微軟正黑體" pitchFamily="34" charset="-120"/>
                  <a:ea typeface="微軟正黑體" pitchFamily="34" charset="-120"/>
                </a:rPr>
                <a:t>國家級的專業水平</a:t>
              </a:r>
              <a:endParaRPr lang="zh-TW" altLang="en-US" dirty="0"/>
            </a:p>
          </p:txBody>
        </p:sp>
        <p:sp>
          <p:nvSpPr>
            <p:cNvPr id="35" name="圓角矩形 34"/>
            <p:cNvSpPr/>
            <p:nvPr/>
          </p:nvSpPr>
          <p:spPr>
            <a:xfrm>
              <a:off x="423121" y="6056856"/>
              <a:ext cx="2240919" cy="368217"/>
            </a:xfrm>
            <a:prstGeom prst="roundRect">
              <a:avLst/>
            </a:prstGeom>
            <a:solidFill>
              <a:schemeClr val="accent5">
                <a:lumMod val="50000"/>
              </a:schemeClr>
            </a:solidFill>
            <a:ln>
              <a:noFill/>
            </a:ln>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zh-TW" altLang="en-US" dirty="0">
                  <a:solidFill>
                    <a:schemeClr val="tx2">
                      <a:lumMod val="50000"/>
                    </a:schemeClr>
                  </a:solidFill>
                  <a:latin typeface="微軟正黑體" pitchFamily="34" charset="-120"/>
                  <a:ea typeface="微軟正黑體" pitchFamily="34" charset="-120"/>
                </a:rPr>
                <a:t>金融級的服務品質</a:t>
              </a:r>
              <a:endParaRPr lang="zh-TW" altLang="en-US" dirty="0">
                <a:solidFill>
                  <a:schemeClr val="tx2">
                    <a:lumMod val="50000"/>
                  </a:schemeClr>
                </a:solidFill>
              </a:endParaRPr>
            </a:p>
          </p:txBody>
        </p:sp>
        <p:sp>
          <p:nvSpPr>
            <p:cNvPr id="36" name="矩形 35"/>
            <p:cNvSpPr/>
            <p:nvPr/>
          </p:nvSpPr>
          <p:spPr>
            <a:xfrm>
              <a:off x="2611509" y="6103231"/>
              <a:ext cx="5930381" cy="338762"/>
            </a:xfrm>
            <a:prstGeom prst="rect">
              <a:avLst/>
            </a:prstGeom>
          </p:spPr>
          <p:txBody>
            <a:bodyPr wrap="none">
              <a:spAutoFit/>
            </a:bodyPr>
            <a:lstStyle/>
            <a:p>
              <a:pPr eaLnBrk="1" hangingPunct="1">
                <a:defRPr/>
              </a:pPr>
              <a:r>
                <a:rPr lang="zh-TW" altLang="en-US" sz="1600" dirty="0">
                  <a:solidFill>
                    <a:schemeClr val="tx2">
                      <a:lumMod val="50000"/>
                    </a:schemeClr>
                  </a:solidFill>
                  <a:latin typeface="微軟正黑體" pitchFamily="34" charset="-120"/>
                  <a:ea typeface="微軟正黑體" pitchFamily="34" charset="-120"/>
                </a:rPr>
                <a:t>土地銀行、三菱東京銀行（全球最大金融集團）、高雄銀行等等</a:t>
              </a:r>
            </a:p>
          </p:txBody>
        </p:sp>
      </p:grpSp>
      <p:sp>
        <p:nvSpPr>
          <p:cNvPr id="37" name="圓角矩形 36"/>
          <p:cNvSpPr/>
          <p:nvPr/>
        </p:nvSpPr>
        <p:spPr>
          <a:xfrm>
            <a:off x="7011986" y="3092165"/>
            <a:ext cx="1579482" cy="109526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328306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電子發票線上申請</a:t>
            </a:r>
            <a:r>
              <a:rPr kumimoji="1" lang="en-US" altLang="zh-TW" dirty="0"/>
              <a:t>-</a:t>
            </a:r>
            <a:r>
              <a:rPr kumimoji="1" lang="zh-TW" altLang="en-US" dirty="0"/>
              <a:t>輸入公司基本資料</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30</a:t>
            </a:fld>
            <a:endParaRPr lang="zh-TW" altLang="en-US"/>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3728"/>
            <a:ext cx="9144000" cy="5388078"/>
          </a:xfrm>
          <a:prstGeom prst="rect">
            <a:avLst/>
          </a:prstGeom>
        </p:spPr>
      </p:pic>
    </p:spTree>
    <p:extLst>
      <p:ext uri="{BB962C8B-B14F-4D97-AF65-F5344CB8AC3E}">
        <p14:creationId xmlns:p14="http://schemas.microsoft.com/office/powerpoint/2010/main" val="1047399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電子發票線上申請</a:t>
            </a:r>
            <a:r>
              <a:rPr kumimoji="1" lang="en-US" altLang="zh-TW" dirty="0"/>
              <a:t>-</a:t>
            </a:r>
            <a:r>
              <a:rPr kumimoji="1" lang="zh-TW" altLang="en-US" dirty="0"/>
              <a:t>申請發票字軌號碼</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31</a:t>
            </a:fld>
            <a:endParaRPr lang="zh-TW" altLang="en-US"/>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700"/>
            <a:ext cx="9144000" cy="5030081"/>
          </a:xfrm>
          <a:prstGeom prst="rect">
            <a:avLst/>
          </a:prstGeom>
        </p:spPr>
      </p:pic>
    </p:spTree>
    <p:extLst>
      <p:ext uri="{BB962C8B-B14F-4D97-AF65-F5344CB8AC3E}">
        <p14:creationId xmlns:p14="http://schemas.microsoft.com/office/powerpoint/2010/main" val="1309681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電子發票線上申請</a:t>
            </a:r>
            <a:r>
              <a:rPr kumimoji="1" lang="en-US" altLang="zh-TW" dirty="0"/>
              <a:t>-</a:t>
            </a:r>
            <a:r>
              <a:rPr kumimoji="1" lang="zh-TW" altLang="en-US" dirty="0"/>
              <a:t>確認申請資料</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32</a:t>
            </a:fld>
            <a:endParaRPr lang="zh-TW" altLang="en-US"/>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796" y="837721"/>
            <a:ext cx="8294432" cy="5511172"/>
          </a:xfrm>
          <a:prstGeom prst="rect">
            <a:avLst/>
          </a:prstGeom>
        </p:spPr>
      </p:pic>
    </p:spTree>
    <p:extLst>
      <p:ext uri="{BB962C8B-B14F-4D97-AF65-F5344CB8AC3E}">
        <p14:creationId xmlns:p14="http://schemas.microsoft.com/office/powerpoint/2010/main" val="1993514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電子發票線上申請</a:t>
            </a:r>
            <a:r>
              <a:rPr kumimoji="1" lang="en-US" altLang="zh-TW" dirty="0"/>
              <a:t>-</a:t>
            </a:r>
            <a:r>
              <a:rPr kumimoji="1" lang="zh-TW" altLang="en-US" dirty="0"/>
              <a:t>印出紙本並郵寄文件</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33</a:t>
            </a:fld>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48" y="1041400"/>
            <a:ext cx="8770375" cy="4771505"/>
          </a:xfrm>
          <a:prstGeom prst="rect">
            <a:avLst/>
          </a:prstGeom>
        </p:spPr>
      </p:pic>
    </p:spTree>
    <p:extLst>
      <p:ext uri="{BB962C8B-B14F-4D97-AF65-F5344CB8AC3E}">
        <p14:creationId xmlns:p14="http://schemas.microsoft.com/office/powerpoint/2010/main" val="1978532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申請文件下載紙本用印</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34</a:t>
            </a:fld>
            <a:endParaRPr lang="zh-TW" altLang="en-US"/>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40" y="1280410"/>
            <a:ext cx="8779493" cy="4263816"/>
          </a:xfrm>
          <a:prstGeom prst="rect">
            <a:avLst/>
          </a:prstGeom>
        </p:spPr>
      </p:pic>
    </p:spTree>
    <p:extLst>
      <p:ext uri="{BB962C8B-B14F-4D97-AF65-F5344CB8AC3E}">
        <p14:creationId xmlns:p14="http://schemas.microsoft.com/office/powerpoint/2010/main" val="1560951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電子發票營運中心字軌配號通知範例</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35</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1" y="1270000"/>
            <a:ext cx="7508982" cy="4662170"/>
          </a:xfrm>
          <a:prstGeom prst="rect">
            <a:avLst/>
          </a:prstGeom>
        </p:spPr>
      </p:pic>
    </p:spTree>
    <p:extLst>
      <p:ext uri="{BB962C8B-B14F-4D97-AF65-F5344CB8AC3E}">
        <p14:creationId xmlns:p14="http://schemas.microsoft.com/office/powerpoint/2010/main" val="1677443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B2B</a:t>
            </a:r>
            <a:r>
              <a:rPr kumimoji="1" lang="zh-TW" altLang="en-US" dirty="0"/>
              <a:t>買方收受電子發票</a:t>
            </a:r>
            <a:r>
              <a:rPr kumimoji="1" lang="en-US" altLang="zh-TW" dirty="0"/>
              <a:t>email</a:t>
            </a:r>
            <a:r>
              <a:rPr kumimoji="1" lang="zh-TW" altLang="en-US" dirty="0"/>
              <a:t>通知內容</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36</a:t>
            </a:fld>
            <a:endParaRPr lang="zh-TW" altLang="en-US"/>
          </a:p>
        </p:txBody>
      </p:sp>
      <p:grpSp>
        <p:nvGrpSpPr>
          <p:cNvPr id="12" name="群組 11"/>
          <p:cNvGrpSpPr/>
          <p:nvPr/>
        </p:nvGrpSpPr>
        <p:grpSpPr>
          <a:xfrm>
            <a:off x="1061884" y="1054100"/>
            <a:ext cx="6872748" cy="4737100"/>
            <a:chOff x="1061884" y="1054100"/>
            <a:chExt cx="6872748" cy="473710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884" y="1054100"/>
              <a:ext cx="6872748" cy="4737100"/>
            </a:xfrm>
            <a:prstGeom prst="rect">
              <a:avLst/>
            </a:prstGeom>
          </p:spPr>
        </p:pic>
        <p:sp>
          <p:nvSpPr>
            <p:cNvPr id="7" name="矩形 6"/>
            <p:cNvSpPr/>
            <p:nvPr/>
          </p:nvSpPr>
          <p:spPr>
            <a:xfrm>
              <a:off x="2674806" y="2531806"/>
              <a:ext cx="953297" cy="211394"/>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p>
          </p:txBody>
        </p:sp>
        <p:sp>
          <p:nvSpPr>
            <p:cNvPr id="9" name="矩形 8"/>
            <p:cNvSpPr/>
            <p:nvPr/>
          </p:nvSpPr>
          <p:spPr>
            <a:xfrm>
              <a:off x="2040626" y="3726424"/>
              <a:ext cx="899220" cy="226143"/>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p>
          </p:txBody>
        </p:sp>
        <p:sp>
          <p:nvSpPr>
            <p:cNvPr id="10" name="矩形 9"/>
            <p:cNvSpPr/>
            <p:nvPr/>
          </p:nvSpPr>
          <p:spPr>
            <a:xfrm>
              <a:off x="3548066" y="3980015"/>
              <a:ext cx="4012941" cy="481781"/>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TW" altLang="en-US" sz="1400" dirty="0"/>
                <a:t>請按我開啟電子發票</a:t>
              </a:r>
              <a:r>
                <a:rPr kumimoji="1" lang="en-US" altLang="zh-TW" sz="1400" dirty="0"/>
                <a:t>LR62002392</a:t>
              </a:r>
              <a:r>
                <a:rPr kumimoji="1" lang="zh-TW" altLang="en-US" sz="1400" dirty="0"/>
                <a:t>收受回覆網頁</a:t>
              </a:r>
            </a:p>
          </p:txBody>
        </p:sp>
      </p:grpSp>
    </p:spTree>
    <p:extLst>
      <p:ext uri="{BB962C8B-B14F-4D97-AF65-F5344CB8AC3E}">
        <p14:creationId xmlns:p14="http://schemas.microsoft.com/office/powerpoint/2010/main" val="67139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買方收受電子發票回覆網頁</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37</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43" y="1740310"/>
            <a:ext cx="7610168" cy="3382296"/>
          </a:xfrm>
          <a:prstGeom prst="rect">
            <a:avLst/>
          </a:prstGeom>
        </p:spPr>
      </p:pic>
    </p:spTree>
    <p:extLst>
      <p:ext uri="{BB962C8B-B14F-4D97-AF65-F5344CB8AC3E}">
        <p14:creationId xmlns:p14="http://schemas.microsoft.com/office/powerpoint/2010/main" val="1093141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B2B</a:t>
            </a:r>
            <a:r>
              <a:rPr kumimoji="1" lang="zh-TW" altLang="en-US" dirty="0"/>
              <a:t>發票樣張</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38</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830" y="882128"/>
            <a:ext cx="4743450" cy="5852160"/>
          </a:xfrm>
          <a:prstGeom prst="rect">
            <a:avLst/>
          </a:prstGeom>
        </p:spPr>
      </p:pic>
    </p:spTree>
    <p:extLst>
      <p:ext uri="{BB962C8B-B14F-4D97-AF65-F5344CB8AC3E}">
        <p14:creationId xmlns:p14="http://schemas.microsoft.com/office/powerpoint/2010/main" val="1117552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B2B</a:t>
            </a:r>
            <a:r>
              <a:rPr kumimoji="1" lang="zh-TW" altLang="en-US" dirty="0"/>
              <a:t>折讓單樣張</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39</a:t>
            </a:fld>
            <a:endParaRPr lang="zh-TW" altLang="en-US"/>
          </a:p>
        </p:txBody>
      </p:sp>
      <p:grpSp>
        <p:nvGrpSpPr>
          <p:cNvPr id="15" name="群組 14"/>
          <p:cNvGrpSpPr/>
          <p:nvPr/>
        </p:nvGrpSpPr>
        <p:grpSpPr>
          <a:xfrm>
            <a:off x="1898249" y="882129"/>
            <a:ext cx="5092443" cy="5378678"/>
            <a:chOff x="1898248" y="882128"/>
            <a:chExt cx="5092443" cy="5378678"/>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8248" y="882128"/>
              <a:ext cx="5092443" cy="5378678"/>
            </a:xfrm>
            <a:prstGeom prst="rect">
              <a:avLst/>
            </a:prstGeom>
          </p:spPr>
        </p:pic>
        <p:sp>
          <p:nvSpPr>
            <p:cNvPr id="6" name="矩形 5"/>
            <p:cNvSpPr/>
            <p:nvPr/>
          </p:nvSpPr>
          <p:spPr>
            <a:xfrm>
              <a:off x="2871967" y="1111168"/>
              <a:ext cx="264772" cy="104173"/>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p>
          </p:txBody>
        </p:sp>
        <p:sp>
          <p:nvSpPr>
            <p:cNvPr id="7" name="矩形 6"/>
            <p:cNvSpPr/>
            <p:nvPr/>
          </p:nvSpPr>
          <p:spPr>
            <a:xfrm>
              <a:off x="2862318" y="1298293"/>
              <a:ext cx="264772" cy="104173"/>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p>
          </p:txBody>
        </p:sp>
        <p:sp>
          <p:nvSpPr>
            <p:cNvPr id="8" name="矩形 7"/>
            <p:cNvSpPr/>
            <p:nvPr/>
          </p:nvSpPr>
          <p:spPr>
            <a:xfrm>
              <a:off x="3127090" y="1485418"/>
              <a:ext cx="900900" cy="117675"/>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p>
          </p:txBody>
        </p:sp>
        <p:sp>
          <p:nvSpPr>
            <p:cNvPr id="9" name="矩形 8"/>
            <p:cNvSpPr/>
            <p:nvPr/>
          </p:nvSpPr>
          <p:spPr>
            <a:xfrm>
              <a:off x="3494664" y="2251425"/>
              <a:ext cx="588238" cy="87737"/>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p>
          </p:txBody>
        </p:sp>
        <p:pic>
          <p:nvPicPr>
            <p:cNvPr id="11" name="圖片 10"/>
            <p:cNvPicPr>
              <a:picLocks noChangeAspect="1"/>
            </p:cNvPicPr>
            <p:nvPr/>
          </p:nvPicPr>
          <p:blipFill>
            <a:blip r:embed="rId3"/>
            <a:stretch>
              <a:fillRect/>
            </a:stretch>
          </p:blipFill>
          <p:spPr>
            <a:xfrm>
              <a:off x="3494664" y="2402957"/>
              <a:ext cx="533325" cy="99237"/>
            </a:xfrm>
            <a:prstGeom prst="rect">
              <a:avLst/>
            </a:prstGeom>
          </p:spPr>
        </p:pic>
        <p:pic>
          <p:nvPicPr>
            <p:cNvPr id="12" name="圖片 11"/>
            <p:cNvPicPr>
              <a:picLocks noChangeAspect="1"/>
            </p:cNvPicPr>
            <p:nvPr/>
          </p:nvPicPr>
          <p:blipFill>
            <a:blip r:embed="rId3"/>
            <a:stretch>
              <a:fillRect/>
            </a:stretch>
          </p:blipFill>
          <p:spPr>
            <a:xfrm>
              <a:off x="5865724" y="5284381"/>
              <a:ext cx="533325" cy="99237"/>
            </a:xfrm>
            <a:prstGeom prst="rect">
              <a:avLst/>
            </a:prstGeom>
          </p:spPr>
        </p:pic>
        <p:pic>
          <p:nvPicPr>
            <p:cNvPr id="13" name="圖片 12"/>
            <p:cNvPicPr>
              <a:picLocks noChangeAspect="1"/>
            </p:cNvPicPr>
            <p:nvPr/>
          </p:nvPicPr>
          <p:blipFill>
            <a:blip r:embed="rId3"/>
            <a:stretch>
              <a:fillRect/>
            </a:stretch>
          </p:blipFill>
          <p:spPr>
            <a:xfrm>
              <a:off x="5993315" y="5516562"/>
              <a:ext cx="533325" cy="99237"/>
            </a:xfrm>
            <a:prstGeom prst="rect">
              <a:avLst/>
            </a:prstGeom>
          </p:spPr>
        </p:pic>
        <p:pic>
          <p:nvPicPr>
            <p:cNvPr id="14" name="圖片 13"/>
            <p:cNvPicPr>
              <a:picLocks noChangeAspect="1"/>
            </p:cNvPicPr>
            <p:nvPr/>
          </p:nvPicPr>
          <p:blipFill>
            <a:blip r:embed="rId3"/>
            <a:stretch>
              <a:fillRect/>
            </a:stretch>
          </p:blipFill>
          <p:spPr>
            <a:xfrm>
              <a:off x="5846253" y="5748743"/>
              <a:ext cx="533325" cy="99237"/>
            </a:xfrm>
            <a:prstGeom prst="rect">
              <a:avLst/>
            </a:prstGeom>
          </p:spPr>
        </p:pic>
      </p:grpSp>
    </p:spTree>
    <p:extLst>
      <p:ext uri="{BB962C8B-B14F-4D97-AF65-F5344CB8AC3E}">
        <p14:creationId xmlns:p14="http://schemas.microsoft.com/office/powerpoint/2010/main" val="174985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669" y="1145894"/>
            <a:ext cx="4660871" cy="5249920"/>
          </a:xfrm>
          <a:prstGeom prst="rect">
            <a:avLst/>
          </a:prstGeom>
        </p:spPr>
      </p:pic>
      <p:sp>
        <p:nvSpPr>
          <p:cNvPr id="2" name="標題 1"/>
          <p:cNvSpPr>
            <a:spLocks noGrp="1"/>
          </p:cNvSpPr>
          <p:nvPr>
            <p:ph type="title"/>
          </p:nvPr>
        </p:nvSpPr>
        <p:spPr/>
        <p:txBody>
          <a:bodyPr/>
          <a:lstStyle/>
          <a:p>
            <a:r>
              <a:rPr lang="zh-TW" altLang="en-US" dirty="0"/>
              <a:t>汎宇</a:t>
            </a:r>
            <a:r>
              <a:rPr lang="zh-TW" altLang="zh-TW" dirty="0"/>
              <a:t>電子發票</a:t>
            </a:r>
            <a:r>
              <a:rPr lang="zh-TW" altLang="en-US" dirty="0"/>
              <a:t>加值中心資格</a:t>
            </a:r>
            <a:r>
              <a:rPr lang="en-US" altLang="zh-TW" dirty="0"/>
              <a:t> </a:t>
            </a:r>
            <a:r>
              <a:rPr lang="zh-TW" altLang="zh-TW" dirty="0"/>
              <a:t> </a:t>
            </a:r>
            <a:endParaRPr kumimoji="1" lang="zh-TW" altLang="en-US" dirty="0"/>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4</a:t>
            </a:fld>
            <a:endParaRPr lang="zh-TW" altLang="en-US"/>
          </a:p>
        </p:txBody>
      </p:sp>
      <p:sp>
        <p:nvSpPr>
          <p:cNvPr id="5" name="矩形 4"/>
          <p:cNvSpPr/>
          <p:nvPr/>
        </p:nvSpPr>
        <p:spPr>
          <a:xfrm>
            <a:off x="638416" y="1016922"/>
            <a:ext cx="3854369" cy="2554545"/>
          </a:xfrm>
          <a:prstGeom prst="rect">
            <a:avLst/>
          </a:prstGeom>
        </p:spPr>
        <p:txBody>
          <a:bodyPr wrap="square" anchor="t">
            <a:spAutoFit/>
          </a:bodyPr>
          <a:lstStyle/>
          <a:p>
            <a:pPr marL="230187"/>
            <a:r>
              <a:rPr lang="zh-TW" altLang="zh-TW" sz="2000" u="sng" dirty="0">
                <a:solidFill>
                  <a:schemeClr val="bg2">
                    <a:lumMod val="25000"/>
                  </a:schemeClr>
                </a:solidFill>
                <a:latin typeface="Yuanti TC" charset="-120"/>
                <a:ea typeface="Yuanti TC" charset="-120"/>
                <a:cs typeface="Yuanti TC" charset="-120"/>
              </a:rPr>
              <a:t>汎宇電商</a:t>
            </a:r>
            <a:r>
              <a:rPr lang="zh-TW" altLang="zh-TW" sz="2000" dirty="0">
                <a:solidFill>
                  <a:srgbClr val="000000"/>
                </a:solidFill>
                <a:latin typeface="Yuanti TC" charset="-120"/>
                <a:ea typeface="Yuanti TC" charset="-120"/>
                <a:cs typeface="Yuanti TC" charset="-120"/>
              </a:rPr>
              <a:t>經台北市稅捐稽徵處核准；於</a:t>
            </a:r>
            <a:r>
              <a:rPr lang="zh-TW" altLang="en-US" sz="2000" dirty="0">
                <a:solidFill>
                  <a:srgbClr val="FF0000"/>
                </a:solidFill>
                <a:latin typeface="Yuanti TC" charset="-120"/>
                <a:ea typeface="Yuanti TC" charset="-120"/>
                <a:cs typeface="Yuanti TC" charset="-120"/>
              </a:rPr>
              <a:t>九十一年九</a:t>
            </a:r>
            <a:r>
              <a:rPr lang="zh-TW" altLang="zh-TW" sz="2000" dirty="0">
                <a:solidFill>
                  <a:srgbClr val="FF0000"/>
                </a:solidFill>
                <a:latin typeface="Yuanti TC" charset="-120"/>
                <a:ea typeface="Yuanti TC" charset="-120"/>
                <a:cs typeface="Yuanti TC" charset="-120"/>
              </a:rPr>
              <a:t>月</a:t>
            </a:r>
            <a:r>
              <a:rPr lang="zh-TW" altLang="en-US" sz="2000" dirty="0">
                <a:solidFill>
                  <a:srgbClr val="FF0000"/>
                </a:solidFill>
                <a:latin typeface="Yuanti TC" charset="-120"/>
                <a:ea typeface="Yuanti TC" charset="-120"/>
                <a:cs typeface="Yuanti TC" charset="-120"/>
              </a:rPr>
              <a:t>一</a:t>
            </a:r>
            <a:r>
              <a:rPr lang="zh-TW" altLang="zh-TW" sz="2000" dirty="0">
                <a:solidFill>
                  <a:srgbClr val="FF0000"/>
                </a:solidFill>
                <a:latin typeface="Yuanti TC" charset="-120"/>
                <a:ea typeface="Yuanti TC" charset="-120"/>
                <a:cs typeface="Yuanti TC" charset="-120"/>
              </a:rPr>
              <a:t>日</a:t>
            </a:r>
            <a:r>
              <a:rPr lang="zh-TW" altLang="zh-TW" sz="2000" dirty="0">
                <a:solidFill>
                  <a:srgbClr val="000000"/>
                </a:solidFill>
                <a:latin typeface="Yuanti TC" charset="-120"/>
                <a:ea typeface="Yuanti TC" charset="-120"/>
                <a:cs typeface="Yuanti TC" charset="-120"/>
              </a:rPr>
              <a:t>起，以獨立第三人身份擔任「電子發票系統加值服務中心」【北市稽南港甲字第</a:t>
            </a:r>
            <a:r>
              <a:rPr lang="en-US" altLang="zh-TW" sz="2000" dirty="0">
                <a:solidFill>
                  <a:srgbClr val="000000"/>
                </a:solidFill>
                <a:latin typeface="Yuanti TC" charset="-120"/>
                <a:ea typeface="Yuanti TC" charset="-120"/>
                <a:cs typeface="Yuanti TC" charset="-120"/>
              </a:rPr>
              <a:t>09160821900</a:t>
            </a:r>
            <a:r>
              <a:rPr lang="zh-TW" altLang="zh-TW" sz="2000" dirty="0">
                <a:solidFill>
                  <a:srgbClr val="000000"/>
                </a:solidFill>
                <a:latin typeface="Yuanti TC" charset="-120"/>
                <a:ea typeface="Yuanti TC" charset="-120"/>
                <a:cs typeface="Yuanti TC" charset="-120"/>
              </a:rPr>
              <a:t>號函】</a:t>
            </a:r>
            <a:r>
              <a:rPr lang="zh-TW" altLang="zh-TW" sz="2800" dirty="0">
                <a:solidFill>
                  <a:srgbClr val="000000"/>
                </a:solidFill>
                <a:latin typeface="Yuanti TC" charset="-120"/>
                <a:ea typeface="Yuanti TC" charset="-120"/>
                <a:cs typeface="Yuanti TC" charset="-120"/>
              </a:rPr>
              <a:t>。</a:t>
            </a:r>
            <a:endParaRPr lang="zh-TW" altLang="zh-TW" sz="2800" dirty="0">
              <a:latin typeface="Yuanti TC" charset="-120"/>
              <a:ea typeface="Yuanti TC" charset="-120"/>
              <a:cs typeface="Yuanti TC" charset="-120"/>
            </a:endParaRPr>
          </a:p>
          <a:p>
            <a:pPr marL="279398" indent="279398"/>
            <a:r>
              <a:rPr lang="en-US" altLang="zh-TW" sz="1600" dirty="0">
                <a:solidFill>
                  <a:srgbClr val="FF0000"/>
                </a:solidFill>
                <a:latin typeface="Times New Roman" charset="0"/>
                <a:ea typeface="新細明體" charset="-120"/>
              </a:rPr>
              <a:t> </a:t>
            </a:r>
            <a:endParaRPr lang="zh-TW" altLang="zh-TW" sz="1600" dirty="0">
              <a:latin typeface="Times New Roman" charset="0"/>
              <a:ea typeface="新細明體" charset="-120"/>
            </a:endParaRPr>
          </a:p>
          <a:p>
            <a:r>
              <a:rPr lang="zh-TW" altLang="en-US" sz="1600" dirty="0">
                <a:solidFill>
                  <a:srgbClr val="000000"/>
                </a:solidFill>
                <a:latin typeface="Times New Roman" charset="0"/>
                <a:ea typeface="新細明體" charset="-120"/>
                <a:cs typeface="Times New Roman" charset="0"/>
              </a:rPr>
              <a:t>       </a:t>
            </a:r>
            <a:endParaRPr lang="zh-TW" altLang="en-US" sz="1600" dirty="0"/>
          </a:p>
        </p:txBody>
      </p:sp>
      <p:sp>
        <p:nvSpPr>
          <p:cNvPr id="7" name="圓角矩形 6"/>
          <p:cNvSpPr/>
          <p:nvPr/>
        </p:nvSpPr>
        <p:spPr>
          <a:xfrm>
            <a:off x="7623147" y="1736719"/>
            <a:ext cx="364603" cy="1099078"/>
          </a:xfrm>
          <a:prstGeom prst="round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圓角矩形 7"/>
          <p:cNvSpPr/>
          <p:nvPr/>
        </p:nvSpPr>
        <p:spPr>
          <a:xfrm>
            <a:off x="6499635" y="2694925"/>
            <a:ext cx="178957" cy="1275191"/>
          </a:xfrm>
          <a:prstGeom prst="round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533" y="3016560"/>
            <a:ext cx="2670136" cy="3426808"/>
          </a:xfrm>
          <a:prstGeom prst="rect">
            <a:avLst/>
          </a:prstGeom>
        </p:spPr>
      </p:pic>
    </p:spTree>
    <p:extLst>
      <p:ext uri="{BB962C8B-B14F-4D97-AF65-F5344CB8AC3E}">
        <p14:creationId xmlns:p14="http://schemas.microsoft.com/office/powerpoint/2010/main" val="997952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B2C</a:t>
            </a:r>
            <a:r>
              <a:rPr kumimoji="1" lang="zh-TW" altLang="en-US" dirty="0"/>
              <a:t>發票通知</a:t>
            </a:r>
            <a:r>
              <a:rPr kumimoji="1" lang="en-US" altLang="zh-TW" dirty="0"/>
              <a:t>email</a:t>
            </a:r>
            <a:r>
              <a:rPr kumimoji="1" lang="zh-TW" altLang="en-US" dirty="0"/>
              <a:t>內容</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40</a:t>
            </a:fld>
            <a:endParaRPr lang="zh-TW" altLang="en-US"/>
          </a:p>
        </p:txBody>
      </p:sp>
      <p:grpSp>
        <p:nvGrpSpPr>
          <p:cNvPr id="3" name="群組 2"/>
          <p:cNvGrpSpPr/>
          <p:nvPr/>
        </p:nvGrpSpPr>
        <p:grpSpPr>
          <a:xfrm>
            <a:off x="952500" y="1562100"/>
            <a:ext cx="7226300" cy="3721100"/>
            <a:chOff x="952500" y="1562100"/>
            <a:chExt cx="7226300" cy="372110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562100"/>
              <a:ext cx="7226300" cy="3721100"/>
            </a:xfrm>
            <a:prstGeom prst="rect">
              <a:avLst/>
            </a:prstGeom>
          </p:spPr>
        </p:pic>
        <p:sp>
          <p:nvSpPr>
            <p:cNvPr id="7" name="矩形 6"/>
            <p:cNvSpPr/>
            <p:nvPr/>
          </p:nvSpPr>
          <p:spPr>
            <a:xfrm>
              <a:off x="1770239" y="3254477"/>
              <a:ext cx="900900" cy="19766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p>
          </p:txBody>
        </p:sp>
        <p:sp>
          <p:nvSpPr>
            <p:cNvPr id="8" name="矩形 7"/>
            <p:cNvSpPr/>
            <p:nvPr/>
          </p:nvSpPr>
          <p:spPr>
            <a:xfrm>
              <a:off x="1480187" y="4537587"/>
              <a:ext cx="1823452" cy="201561"/>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TW" altLang="en-US"/>
            </a:p>
          </p:txBody>
        </p:sp>
      </p:grpSp>
    </p:spTree>
    <p:extLst>
      <p:ext uri="{BB962C8B-B14F-4D97-AF65-F5344CB8AC3E}">
        <p14:creationId xmlns:p14="http://schemas.microsoft.com/office/powerpoint/2010/main" val="2039379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r>
              <a:rPr lang="zh-TW" altLang="en-US" dirty="0"/>
              <a:t>簡報大綱</a:t>
            </a:r>
          </a:p>
        </p:txBody>
      </p:sp>
      <p:graphicFrame>
        <p:nvGraphicFramePr>
          <p:cNvPr id="9" name="資料庫圖表 8"/>
          <p:cNvGraphicFramePr/>
          <p:nvPr>
            <p:extLst/>
          </p:nvPr>
        </p:nvGraphicFramePr>
        <p:xfrm>
          <a:off x="720090" y="882129"/>
          <a:ext cx="7783830" cy="5378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投影片編號版面配置區 1"/>
          <p:cNvSpPr>
            <a:spLocks noGrp="1"/>
          </p:cNvSpPr>
          <p:nvPr>
            <p:ph type="sldNum" sz="quarter" idx="12"/>
          </p:nvPr>
        </p:nvSpPr>
        <p:spPr/>
        <p:txBody>
          <a:bodyPr/>
          <a:lstStyle/>
          <a:p>
            <a:fld id="{47CB983B-6025-4326-BDBF-6C0B3C7337A8}" type="slidenum">
              <a:rPr lang="zh-TW" altLang="en-US" smtClean="0"/>
              <a:t>41</a:t>
            </a:fld>
            <a:endParaRPr lang="zh-TW" altLang="en-US"/>
          </a:p>
        </p:txBody>
      </p:sp>
      <p:sp>
        <p:nvSpPr>
          <p:cNvPr id="3" name="圓角矩形 2"/>
          <p:cNvSpPr/>
          <p:nvPr/>
        </p:nvSpPr>
        <p:spPr>
          <a:xfrm>
            <a:off x="508635" y="5152090"/>
            <a:ext cx="8206740" cy="11087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517940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3"/>
          <p:cNvPicPr>
            <a:picLocks noChangeAspect="1"/>
          </p:cNvPicPr>
          <p:nvPr/>
        </p:nvPicPr>
        <p:blipFill>
          <a:blip r:embed="rId2" cstate="print"/>
          <a:srcRect/>
          <a:stretch>
            <a:fillRect/>
          </a:stretch>
        </p:blipFill>
        <p:spPr bwMode="auto">
          <a:xfrm>
            <a:off x="5009584" y="2098164"/>
            <a:ext cx="2179638" cy="811212"/>
          </a:xfrm>
          <a:prstGeom prst="rect">
            <a:avLst/>
          </a:prstGeom>
          <a:noFill/>
          <a:ln w="9525">
            <a:noFill/>
            <a:miter lim="800000"/>
            <a:headEnd/>
            <a:tailEnd/>
          </a:ln>
        </p:spPr>
      </p:pic>
    </p:spTree>
    <p:extLst>
      <p:ext uri="{BB962C8B-B14F-4D97-AF65-F5344CB8AC3E}">
        <p14:creationId xmlns:p14="http://schemas.microsoft.com/office/powerpoint/2010/main" val="323353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70831" y="286332"/>
            <a:ext cx="4177284" cy="364196"/>
          </a:xfrm>
        </p:spPr>
        <p:txBody>
          <a:bodyPr>
            <a:noAutofit/>
          </a:bodyPr>
          <a:lstStyle/>
          <a:p>
            <a:r>
              <a:rPr kumimoji="1" lang="zh-TW" altLang="en-US" dirty="0"/>
              <a:t>合作客戶</a:t>
            </a:r>
          </a:p>
        </p:txBody>
      </p:sp>
      <p:pic>
        <p:nvPicPr>
          <p:cNvPr id="7" name="內容版面配置區 6"/>
          <p:cNvPicPr>
            <a:picLocks noGrp="1" noChangeAspect="1"/>
          </p:cNvPicPr>
          <p:nvPr>
            <p:ph idx="1"/>
          </p:nvPr>
        </p:nvPicPr>
        <p:blipFill>
          <a:blip r:embed="rId2"/>
          <a:stretch>
            <a:fillRect/>
          </a:stretch>
        </p:blipFill>
        <p:spPr>
          <a:xfrm>
            <a:off x="2279444" y="1596962"/>
            <a:ext cx="1027859" cy="575601"/>
          </a:xfrm>
          <a:prstGeom prst="rect">
            <a:avLst/>
          </a:prstGeom>
        </p:spPr>
      </p:pic>
      <p:sp>
        <p:nvSpPr>
          <p:cNvPr id="4" name="投影片編號版面配置區 3"/>
          <p:cNvSpPr>
            <a:spLocks noGrp="1"/>
          </p:cNvSpPr>
          <p:nvPr>
            <p:ph type="sldNum" sz="quarter" idx="12"/>
          </p:nvPr>
        </p:nvSpPr>
        <p:spPr>
          <a:xfrm>
            <a:off x="7874995" y="6386587"/>
            <a:ext cx="1024169" cy="219150"/>
          </a:xfrm>
        </p:spPr>
        <p:txBody>
          <a:bodyPr/>
          <a:lstStyle/>
          <a:p>
            <a:fld id="{47CB983B-6025-4326-BDBF-6C0B3C7337A8}" type="slidenum">
              <a:rPr lang="zh-TW" altLang="en-US" smtClean="0"/>
              <a:t>5</a:t>
            </a:fld>
            <a:endParaRPr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160" y="1600957"/>
            <a:ext cx="1088086" cy="458432"/>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8296" y="2079846"/>
            <a:ext cx="1040928" cy="549627"/>
          </a:xfrm>
          <a:prstGeom prst="rect">
            <a:avLst/>
          </a:prstGeom>
        </p:spPr>
      </p:pic>
      <p:pic>
        <p:nvPicPr>
          <p:cNvPr id="8" name="圖片 7"/>
          <p:cNvPicPr>
            <a:picLocks noChangeAspect="1"/>
          </p:cNvPicPr>
          <p:nvPr/>
        </p:nvPicPr>
        <p:blipFill>
          <a:blip r:embed="rId5"/>
          <a:stretch>
            <a:fillRect/>
          </a:stretch>
        </p:blipFill>
        <p:spPr>
          <a:xfrm>
            <a:off x="6154379" y="864793"/>
            <a:ext cx="999638" cy="615778"/>
          </a:xfrm>
          <a:prstGeom prst="rect">
            <a:avLst/>
          </a:prstGeom>
        </p:spPr>
      </p:pic>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004" y="2264803"/>
            <a:ext cx="1175168" cy="522297"/>
          </a:xfrm>
          <a:prstGeom prst="rect">
            <a:avLst/>
          </a:prstGeom>
        </p:spPr>
      </p:pic>
      <p:pic>
        <p:nvPicPr>
          <p:cNvPr id="11" name="圖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6917" y="2156746"/>
            <a:ext cx="1782363" cy="413763"/>
          </a:xfrm>
          <a:prstGeom prst="rect">
            <a:avLst/>
          </a:prstGeom>
        </p:spPr>
      </p:pic>
      <p:pic>
        <p:nvPicPr>
          <p:cNvPr id="12" name="圖片 11"/>
          <p:cNvPicPr>
            <a:picLocks noChangeAspect="1"/>
          </p:cNvPicPr>
          <p:nvPr/>
        </p:nvPicPr>
        <p:blipFill>
          <a:blip r:embed="rId8"/>
          <a:stretch>
            <a:fillRect/>
          </a:stretch>
        </p:blipFill>
        <p:spPr>
          <a:xfrm>
            <a:off x="3925171" y="2084529"/>
            <a:ext cx="1031341" cy="686311"/>
          </a:xfrm>
          <a:prstGeom prst="rect">
            <a:avLst/>
          </a:prstGeom>
        </p:spPr>
      </p:pic>
      <p:pic>
        <p:nvPicPr>
          <p:cNvPr id="13" name="圖片 12"/>
          <p:cNvPicPr>
            <a:picLocks noChangeAspect="1"/>
          </p:cNvPicPr>
          <p:nvPr/>
        </p:nvPicPr>
        <p:blipFill>
          <a:blip r:embed="rId9"/>
          <a:stretch>
            <a:fillRect/>
          </a:stretch>
        </p:blipFill>
        <p:spPr>
          <a:xfrm>
            <a:off x="5898924" y="2669970"/>
            <a:ext cx="1350130" cy="540052"/>
          </a:xfrm>
          <a:prstGeom prst="rect">
            <a:avLst/>
          </a:prstGeom>
        </p:spPr>
      </p:pic>
      <p:pic>
        <p:nvPicPr>
          <p:cNvPr id="14" name="圖片 13"/>
          <p:cNvPicPr>
            <a:picLocks noChangeAspect="1"/>
          </p:cNvPicPr>
          <p:nvPr/>
        </p:nvPicPr>
        <p:blipFill>
          <a:blip r:embed="rId10"/>
          <a:stretch>
            <a:fillRect/>
          </a:stretch>
        </p:blipFill>
        <p:spPr>
          <a:xfrm>
            <a:off x="1354135" y="2941724"/>
            <a:ext cx="809519" cy="463361"/>
          </a:xfrm>
          <a:prstGeom prst="rect">
            <a:avLst/>
          </a:prstGeom>
        </p:spPr>
      </p:pic>
      <p:pic>
        <p:nvPicPr>
          <p:cNvPr id="15" name="圖片 14"/>
          <p:cNvPicPr>
            <a:picLocks noChangeAspect="1"/>
          </p:cNvPicPr>
          <p:nvPr/>
        </p:nvPicPr>
        <p:blipFill>
          <a:blip r:embed="rId11"/>
          <a:stretch>
            <a:fillRect/>
          </a:stretch>
        </p:blipFill>
        <p:spPr>
          <a:xfrm>
            <a:off x="2448464" y="2711218"/>
            <a:ext cx="1052190" cy="589226"/>
          </a:xfrm>
          <a:prstGeom prst="rect">
            <a:avLst/>
          </a:prstGeom>
        </p:spPr>
      </p:pic>
      <p:pic>
        <p:nvPicPr>
          <p:cNvPr id="16" name="圖片 15"/>
          <p:cNvPicPr>
            <a:picLocks noChangeAspect="1"/>
          </p:cNvPicPr>
          <p:nvPr/>
        </p:nvPicPr>
        <p:blipFill>
          <a:blip r:embed="rId12"/>
          <a:stretch>
            <a:fillRect/>
          </a:stretch>
        </p:blipFill>
        <p:spPr>
          <a:xfrm>
            <a:off x="3703498" y="3538652"/>
            <a:ext cx="1097653" cy="670788"/>
          </a:xfrm>
          <a:prstGeom prst="rect">
            <a:avLst/>
          </a:prstGeom>
        </p:spPr>
      </p:pic>
      <p:pic>
        <p:nvPicPr>
          <p:cNvPr id="17" name="圖片 16"/>
          <p:cNvPicPr>
            <a:picLocks noChangeAspect="1"/>
          </p:cNvPicPr>
          <p:nvPr/>
        </p:nvPicPr>
        <p:blipFill>
          <a:blip r:embed="rId13"/>
          <a:stretch>
            <a:fillRect/>
          </a:stretch>
        </p:blipFill>
        <p:spPr>
          <a:xfrm>
            <a:off x="3691447" y="2801914"/>
            <a:ext cx="944926" cy="720644"/>
          </a:xfrm>
          <a:prstGeom prst="rect">
            <a:avLst/>
          </a:prstGeom>
        </p:spPr>
      </p:pic>
      <p:pic>
        <p:nvPicPr>
          <p:cNvPr id="18" name="圖片 17"/>
          <p:cNvPicPr>
            <a:picLocks noChangeAspect="1"/>
          </p:cNvPicPr>
          <p:nvPr/>
        </p:nvPicPr>
        <p:blipFill>
          <a:blip r:embed="rId14"/>
          <a:stretch>
            <a:fillRect/>
          </a:stretch>
        </p:blipFill>
        <p:spPr>
          <a:xfrm>
            <a:off x="1229525" y="3522559"/>
            <a:ext cx="937298" cy="702974"/>
          </a:xfrm>
          <a:prstGeom prst="rect">
            <a:avLst/>
          </a:prstGeom>
        </p:spPr>
      </p:pic>
      <p:pic>
        <p:nvPicPr>
          <p:cNvPr id="19" name="圖片 18"/>
          <p:cNvPicPr>
            <a:picLocks noChangeAspect="1"/>
          </p:cNvPicPr>
          <p:nvPr/>
        </p:nvPicPr>
        <p:blipFill>
          <a:blip r:embed="rId15"/>
          <a:stretch>
            <a:fillRect/>
          </a:stretch>
        </p:blipFill>
        <p:spPr>
          <a:xfrm>
            <a:off x="2202001" y="3348151"/>
            <a:ext cx="1356372" cy="861695"/>
          </a:xfrm>
          <a:prstGeom prst="rect">
            <a:avLst/>
          </a:prstGeom>
        </p:spPr>
      </p:pic>
      <p:pic>
        <p:nvPicPr>
          <p:cNvPr id="20" name="圖片 19"/>
          <p:cNvPicPr>
            <a:picLocks noChangeAspect="1"/>
          </p:cNvPicPr>
          <p:nvPr/>
        </p:nvPicPr>
        <p:blipFill>
          <a:blip r:embed="rId16"/>
          <a:stretch>
            <a:fillRect/>
          </a:stretch>
        </p:blipFill>
        <p:spPr>
          <a:xfrm>
            <a:off x="4433219" y="4204839"/>
            <a:ext cx="1642064" cy="740154"/>
          </a:xfrm>
          <a:prstGeom prst="rect">
            <a:avLst/>
          </a:prstGeom>
        </p:spPr>
      </p:pic>
      <p:pic>
        <p:nvPicPr>
          <p:cNvPr id="21" name="圖片 20"/>
          <p:cNvPicPr>
            <a:picLocks noChangeAspect="1"/>
          </p:cNvPicPr>
          <p:nvPr/>
        </p:nvPicPr>
        <p:blipFill>
          <a:blip r:embed="rId17"/>
          <a:stretch>
            <a:fillRect/>
          </a:stretch>
        </p:blipFill>
        <p:spPr>
          <a:xfrm>
            <a:off x="7365056" y="1186229"/>
            <a:ext cx="1384958" cy="765855"/>
          </a:xfrm>
          <a:prstGeom prst="rect">
            <a:avLst/>
          </a:prstGeom>
        </p:spPr>
      </p:pic>
      <p:pic>
        <p:nvPicPr>
          <p:cNvPr id="23" name="圖片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2942" y="1753167"/>
            <a:ext cx="823240" cy="800372"/>
          </a:xfrm>
          <a:prstGeom prst="rect">
            <a:avLst/>
          </a:prstGeom>
        </p:spPr>
      </p:pic>
      <p:pic>
        <p:nvPicPr>
          <p:cNvPr id="24" name="圖片 23"/>
          <p:cNvPicPr>
            <a:picLocks noChangeAspect="1"/>
          </p:cNvPicPr>
          <p:nvPr/>
        </p:nvPicPr>
        <p:blipFill>
          <a:blip r:embed="rId19"/>
          <a:stretch>
            <a:fillRect/>
          </a:stretch>
        </p:blipFill>
        <p:spPr>
          <a:xfrm>
            <a:off x="7961633" y="2980507"/>
            <a:ext cx="1099940" cy="714961"/>
          </a:xfrm>
          <a:prstGeom prst="rect">
            <a:avLst/>
          </a:prstGeom>
        </p:spPr>
      </p:pic>
      <p:pic>
        <p:nvPicPr>
          <p:cNvPr id="25" name="圖片 24"/>
          <p:cNvPicPr>
            <a:picLocks noChangeAspect="1"/>
          </p:cNvPicPr>
          <p:nvPr/>
        </p:nvPicPr>
        <p:blipFill>
          <a:blip r:embed="rId20"/>
          <a:stretch>
            <a:fillRect/>
          </a:stretch>
        </p:blipFill>
        <p:spPr>
          <a:xfrm>
            <a:off x="7428079" y="3863848"/>
            <a:ext cx="1585500" cy="739392"/>
          </a:xfrm>
          <a:prstGeom prst="rect">
            <a:avLst/>
          </a:prstGeom>
        </p:spPr>
      </p:pic>
      <p:pic>
        <p:nvPicPr>
          <p:cNvPr id="26" name="圖片 25"/>
          <p:cNvPicPr>
            <a:picLocks noChangeAspect="1"/>
          </p:cNvPicPr>
          <p:nvPr/>
        </p:nvPicPr>
        <p:blipFill>
          <a:blip r:embed="rId21"/>
          <a:stretch>
            <a:fillRect/>
          </a:stretch>
        </p:blipFill>
        <p:spPr>
          <a:xfrm>
            <a:off x="8069213" y="4702717"/>
            <a:ext cx="875779" cy="1025060"/>
          </a:xfrm>
          <a:prstGeom prst="rect">
            <a:avLst/>
          </a:prstGeom>
        </p:spPr>
      </p:pic>
      <p:pic>
        <p:nvPicPr>
          <p:cNvPr id="27" name="圖片 26"/>
          <p:cNvPicPr>
            <a:picLocks noChangeAspect="1"/>
          </p:cNvPicPr>
          <p:nvPr/>
        </p:nvPicPr>
        <p:blipFill>
          <a:blip r:embed="rId22"/>
          <a:stretch>
            <a:fillRect/>
          </a:stretch>
        </p:blipFill>
        <p:spPr>
          <a:xfrm>
            <a:off x="2671963" y="4447115"/>
            <a:ext cx="1628393" cy="255603"/>
          </a:xfrm>
          <a:prstGeom prst="rect">
            <a:avLst/>
          </a:prstGeom>
        </p:spPr>
      </p:pic>
      <p:pic>
        <p:nvPicPr>
          <p:cNvPr id="28" name="圖片 27"/>
          <p:cNvPicPr>
            <a:picLocks noChangeAspect="1"/>
          </p:cNvPicPr>
          <p:nvPr/>
        </p:nvPicPr>
        <p:blipFill>
          <a:blip r:embed="rId23"/>
          <a:stretch>
            <a:fillRect/>
          </a:stretch>
        </p:blipFill>
        <p:spPr>
          <a:xfrm>
            <a:off x="8243663" y="1909792"/>
            <a:ext cx="876103" cy="876103"/>
          </a:xfrm>
          <a:prstGeom prst="rect">
            <a:avLst/>
          </a:prstGeom>
        </p:spPr>
      </p:pic>
      <p:pic>
        <p:nvPicPr>
          <p:cNvPr id="29" name="圖片 28"/>
          <p:cNvPicPr>
            <a:picLocks noChangeAspect="1"/>
          </p:cNvPicPr>
          <p:nvPr/>
        </p:nvPicPr>
        <p:blipFill>
          <a:blip r:embed="rId24"/>
          <a:stretch>
            <a:fillRect/>
          </a:stretch>
        </p:blipFill>
        <p:spPr>
          <a:xfrm>
            <a:off x="5944445" y="4166068"/>
            <a:ext cx="1448262" cy="724132"/>
          </a:xfrm>
          <a:prstGeom prst="rect">
            <a:avLst/>
          </a:prstGeom>
        </p:spPr>
      </p:pic>
      <p:pic>
        <p:nvPicPr>
          <p:cNvPr id="30" name="圖片 29"/>
          <p:cNvPicPr>
            <a:picLocks noChangeAspect="1"/>
          </p:cNvPicPr>
          <p:nvPr/>
        </p:nvPicPr>
        <p:blipFill>
          <a:blip r:embed="rId25"/>
          <a:stretch>
            <a:fillRect/>
          </a:stretch>
        </p:blipFill>
        <p:spPr>
          <a:xfrm>
            <a:off x="5048116" y="776758"/>
            <a:ext cx="779821" cy="797385"/>
          </a:xfrm>
          <a:prstGeom prst="rect">
            <a:avLst/>
          </a:prstGeom>
        </p:spPr>
      </p:pic>
      <p:pic>
        <p:nvPicPr>
          <p:cNvPr id="31" name="圖片 30"/>
          <p:cNvPicPr>
            <a:picLocks noChangeAspect="1"/>
          </p:cNvPicPr>
          <p:nvPr/>
        </p:nvPicPr>
        <p:blipFill>
          <a:blip r:embed="rId26"/>
          <a:stretch>
            <a:fillRect/>
          </a:stretch>
        </p:blipFill>
        <p:spPr>
          <a:xfrm>
            <a:off x="291383" y="941883"/>
            <a:ext cx="811284" cy="811284"/>
          </a:xfrm>
          <a:prstGeom prst="rect">
            <a:avLst/>
          </a:prstGeom>
        </p:spPr>
      </p:pic>
      <p:pic>
        <p:nvPicPr>
          <p:cNvPr id="32" name="圖片 31"/>
          <p:cNvPicPr>
            <a:picLocks noChangeAspect="1"/>
          </p:cNvPicPr>
          <p:nvPr/>
        </p:nvPicPr>
        <p:blipFill>
          <a:blip r:embed="rId27"/>
          <a:stretch>
            <a:fillRect/>
          </a:stretch>
        </p:blipFill>
        <p:spPr>
          <a:xfrm>
            <a:off x="3806097" y="767757"/>
            <a:ext cx="892456" cy="594970"/>
          </a:xfrm>
          <a:prstGeom prst="rect">
            <a:avLst/>
          </a:prstGeom>
        </p:spPr>
      </p:pic>
      <p:pic>
        <p:nvPicPr>
          <p:cNvPr id="34" name="圖片 3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411195" y="2435232"/>
            <a:ext cx="605469" cy="593561"/>
          </a:xfrm>
          <a:prstGeom prst="rect">
            <a:avLst/>
          </a:prstGeom>
        </p:spPr>
      </p:pic>
      <p:pic>
        <p:nvPicPr>
          <p:cNvPr id="35" name="圖片 34"/>
          <p:cNvPicPr>
            <a:picLocks noChangeAspect="1"/>
          </p:cNvPicPr>
          <p:nvPr/>
        </p:nvPicPr>
        <p:blipFill>
          <a:blip r:embed="rId29"/>
          <a:stretch>
            <a:fillRect/>
          </a:stretch>
        </p:blipFill>
        <p:spPr>
          <a:xfrm>
            <a:off x="7480606" y="924109"/>
            <a:ext cx="1480446" cy="282264"/>
          </a:xfrm>
          <a:prstGeom prst="rect">
            <a:avLst/>
          </a:prstGeom>
        </p:spPr>
      </p:pic>
      <p:pic>
        <p:nvPicPr>
          <p:cNvPr id="36" name="圖片 35"/>
          <p:cNvPicPr>
            <a:picLocks noChangeAspect="1"/>
          </p:cNvPicPr>
          <p:nvPr/>
        </p:nvPicPr>
        <p:blipFill>
          <a:blip r:embed="rId30"/>
          <a:stretch>
            <a:fillRect/>
          </a:stretch>
        </p:blipFill>
        <p:spPr>
          <a:xfrm>
            <a:off x="6624094" y="3314801"/>
            <a:ext cx="1104716" cy="519866"/>
          </a:xfrm>
          <a:prstGeom prst="rect">
            <a:avLst/>
          </a:prstGeom>
        </p:spPr>
      </p:pic>
      <p:pic>
        <p:nvPicPr>
          <p:cNvPr id="37" name="圖片 36"/>
          <p:cNvPicPr>
            <a:picLocks noChangeAspect="1"/>
          </p:cNvPicPr>
          <p:nvPr/>
        </p:nvPicPr>
        <p:blipFill>
          <a:blip r:embed="rId31"/>
          <a:stretch>
            <a:fillRect/>
          </a:stretch>
        </p:blipFill>
        <p:spPr>
          <a:xfrm>
            <a:off x="1251757" y="1296351"/>
            <a:ext cx="993468" cy="703241"/>
          </a:xfrm>
          <a:prstGeom prst="rect">
            <a:avLst/>
          </a:prstGeom>
        </p:spPr>
      </p:pic>
      <p:pic>
        <p:nvPicPr>
          <p:cNvPr id="38" name="圖片 37"/>
          <p:cNvPicPr>
            <a:picLocks noChangeAspect="1"/>
          </p:cNvPicPr>
          <p:nvPr/>
        </p:nvPicPr>
        <p:blipFill>
          <a:blip r:embed="rId32"/>
          <a:stretch>
            <a:fillRect/>
          </a:stretch>
        </p:blipFill>
        <p:spPr>
          <a:xfrm>
            <a:off x="322522" y="2616839"/>
            <a:ext cx="677137" cy="777987"/>
          </a:xfrm>
          <a:prstGeom prst="rect">
            <a:avLst/>
          </a:prstGeom>
        </p:spPr>
      </p:pic>
      <p:pic>
        <p:nvPicPr>
          <p:cNvPr id="39" name="圖片 38"/>
          <p:cNvPicPr>
            <a:picLocks noChangeAspect="1"/>
          </p:cNvPicPr>
          <p:nvPr/>
        </p:nvPicPr>
        <p:blipFill>
          <a:blip r:embed="rId33"/>
          <a:stretch>
            <a:fillRect/>
          </a:stretch>
        </p:blipFill>
        <p:spPr>
          <a:xfrm>
            <a:off x="4923749" y="3464512"/>
            <a:ext cx="1603129" cy="610282"/>
          </a:xfrm>
          <a:prstGeom prst="rect">
            <a:avLst/>
          </a:prstGeom>
        </p:spPr>
      </p:pic>
      <p:pic>
        <p:nvPicPr>
          <p:cNvPr id="40" name="圖片 3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297751" y="881626"/>
            <a:ext cx="940358" cy="350880"/>
          </a:xfrm>
          <a:prstGeom prst="rect">
            <a:avLst/>
          </a:prstGeom>
        </p:spPr>
      </p:pic>
      <p:pic>
        <p:nvPicPr>
          <p:cNvPr id="41" name="圖片 4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48295" y="4416487"/>
            <a:ext cx="1821799" cy="373507"/>
          </a:xfrm>
          <a:prstGeom prst="rect">
            <a:avLst/>
          </a:prstGeom>
        </p:spPr>
      </p:pic>
      <p:pic>
        <p:nvPicPr>
          <p:cNvPr id="42" name="圖片 41"/>
          <p:cNvPicPr>
            <a:picLocks noChangeAspect="1"/>
          </p:cNvPicPr>
          <p:nvPr/>
        </p:nvPicPr>
        <p:blipFill>
          <a:blip r:embed="rId36"/>
          <a:stretch>
            <a:fillRect/>
          </a:stretch>
        </p:blipFill>
        <p:spPr>
          <a:xfrm>
            <a:off x="253395" y="1920696"/>
            <a:ext cx="1328159" cy="400401"/>
          </a:xfrm>
          <a:prstGeom prst="rect">
            <a:avLst/>
          </a:prstGeom>
        </p:spPr>
      </p:pic>
      <p:pic>
        <p:nvPicPr>
          <p:cNvPr id="43" name="圖片 42"/>
          <p:cNvPicPr>
            <a:picLocks noChangeAspect="1"/>
          </p:cNvPicPr>
          <p:nvPr/>
        </p:nvPicPr>
        <p:blipFill>
          <a:blip r:embed="rId37"/>
          <a:stretch>
            <a:fillRect/>
          </a:stretch>
        </p:blipFill>
        <p:spPr>
          <a:xfrm>
            <a:off x="4827166" y="2826067"/>
            <a:ext cx="983911" cy="550990"/>
          </a:xfrm>
          <a:prstGeom prst="rect">
            <a:avLst/>
          </a:prstGeom>
        </p:spPr>
      </p:pic>
      <p:pic>
        <p:nvPicPr>
          <p:cNvPr id="44" name="圖片 43"/>
          <p:cNvPicPr>
            <a:picLocks noChangeAspect="1"/>
          </p:cNvPicPr>
          <p:nvPr/>
        </p:nvPicPr>
        <p:blipFill>
          <a:blip r:embed="rId38"/>
          <a:stretch>
            <a:fillRect/>
          </a:stretch>
        </p:blipFill>
        <p:spPr>
          <a:xfrm>
            <a:off x="6506524" y="4872106"/>
            <a:ext cx="1239316" cy="483636"/>
          </a:xfrm>
          <a:prstGeom prst="rect">
            <a:avLst/>
          </a:prstGeom>
        </p:spPr>
      </p:pic>
      <p:pic>
        <p:nvPicPr>
          <p:cNvPr id="46" name="圖片 45"/>
          <p:cNvPicPr>
            <a:picLocks noChangeAspect="1"/>
          </p:cNvPicPr>
          <p:nvPr/>
        </p:nvPicPr>
        <p:blipFill>
          <a:blip r:embed="rId39"/>
          <a:stretch>
            <a:fillRect/>
          </a:stretch>
        </p:blipFill>
        <p:spPr>
          <a:xfrm>
            <a:off x="155522" y="3477233"/>
            <a:ext cx="913765" cy="913765"/>
          </a:xfrm>
          <a:prstGeom prst="rect">
            <a:avLst/>
          </a:prstGeom>
        </p:spPr>
      </p:pic>
      <p:pic>
        <p:nvPicPr>
          <p:cNvPr id="47" name="圖片 46"/>
          <p:cNvPicPr>
            <a:picLocks noChangeAspect="1"/>
          </p:cNvPicPr>
          <p:nvPr/>
        </p:nvPicPr>
        <p:blipFill>
          <a:blip r:embed="rId40"/>
          <a:stretch>
            <a:fillRect/>
          </a:stretch>
        </p:blipFill>
        <p:spPr>
          <a:xfrm>
            <a:off x="7319668" y="1830099"/>
            <a:ext cx="1168563" cy="467425"/>
          </a:xfrm>
          <a:prstGeom prst="rect">
            <a:avLst/>
          </a:prstGeom>
        </p:spPr>
      </p:pic>
      <p:pic>
        <p:nvPicPr>
          <p:cNvPr id="48" name="圖片 47"/>
          <p:cNvPicPr>
            <a:picLocks noChangeAspect="1"/>
          </p:cNvPicPr>
          <p:nvPr/>
        </p:nvPicPr>
        <p:blipFill>
          <a:blip r:embed="rId41"/>
          <a:stretch>
            <a:fillRect/>
          </a:stretch>
        </p:blipFill>
        <p:spPr>
          <a:xfrm>
            <a:off x="4801151" y="1544771"/>
            <a:ext cx="1366794" cy="402775"/>
          </a:xfrm>
          <a:prstGeom prst="rect">
            <a:avLst/>
          </a:prstGeom>
        </p:spPr>
      </p:pic>
      <p:pic>
        <p:nvPicPr>
          <p:cNvPr id="49" name="圖片 48"/>
          <p:cNvPicPr>
            <a:picLocks noChangeAspect="1"/>
          </p:cNvPicPr>
          <p:nvPr/>
        </p:nvPicPr>
        <p:blipFill>
          <a:blip r:embed="rId42"/>
          <a:stretch>
            <a:fillRect/>
          </a:stretch>
        </p:blipFill>
        <p:spPr>
          <a:xfrm>
            <a:off x="2507892" y="924109"/>
            <a:ext cx="924893" cy="302006"/>
          </a:xfrm>
          <a:prstGeom prst="rect">
            <a:avLst/>
          </a:prstGeom>
        </p:spPr>
      </p:pic>
      <p:sp>
        <p:nvSpPr>
          <p:cNvPr id="50" name="圓角矩形 49"/>
          <p:cNvSpPr>
            <a:spLocks noChangeArrowheads="1"/>
          </p:cNvSpPr>
          <p:nvPr/>
        </p:nvSpPr>
        <p:spPr bwMode="auto">
          <a:xfrm>
            <a:off x="291383" y="5017024"/>
            <a:ext cx="5276041" cy="1098038"/>
          </a:xfrm>
          <a:prstGeom prst="roundRect">
            <a:avLst>
              <a:gd name="adj" fmla="val 16667"/>
            </a:avLst>
          </a:prstGeom>
          <a:solidFill>
            <a:srgbClr val="D7E4BD"/>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eaLnBrk="1" hangingPunct="1">
              <a:defRPr/>
            </a:pPr>
            <a:r>
              <a:rPr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汎宇電子發票加值中心目前服務超過</a:t>
            </a:r>
            <a:r>
              <a:rPr lang="zh-TW" altLang="en-US" dirty="0">
                <a:ln w="0"/>
                <a:solidFill>
                  <a:srgbClr val="FF0000"/>
                </a:solidFill>
                <a:effectLst>
                  <a:outerShdw blurRad="38100" dist="19050" dir="2700000" algn="tl" rotWithShape="0">
                    <a:schemeClr val="dk1">
                      <a:alpha val="40000"/>
                    </a:schemeClr>
                  </a:outerShdw>
                </a:effectLst>
                <a:latin typeface="微軟正黑體" pitchFamily="34" charset="-120"/>
                <a:ea typeface="微軟正黑體" pitchFamily="34" charset="-120"/>
              </a:rPr>
              <a:t>千餘家</a:t>
            </a:r>
            <a:r>
              <a:rPr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客戶每月穩定處理</a:t>
            </a:r>
            <a:r>
              <a:rPr lang="en-US" altLang="zh-TW" dirty="0">
                <a:ln w="0"/>
                <a:effectLst>
                  <a:outerShdw blurRad="38100" dist="19050" dir="2700000" algn="tl" rotWithShape="0">
                    <a:schemeClr val="dk1">
                      <a:alpha val="40000"/>
                    </a:schemeClr>
                  </a:outerShdw>
                </a:effectLst>
                <a:latin typeface="微軟正黑體" pitchFamily="34" charset="-120"/>
                <a:ea typeface="微軟正黑體" pitchFamily="34" charset="-120"/>
              </a:rPr>
              <a:t>B2B</a:t>
            </a:r>
            <a:r>
              <a:rPr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發票量</a:t>
            </a:r>
            <a:r>
              <a:rPr lang="zh-TW" altLang="en-US" dirty="0">
                <a:ln w="0"/>
                <a:solidFill>
                  <a:srgbClr val="FF0000"/>
                </a:solidFill>
                <a:effectLst>
                  <a:outerShdw blurRad="38100" dist="19050" dir="2700000" algn="tl" rotWithShape="0">
                    <a:schemeClr val="dk1">
                      <a:alpha val="40000"/>
                    </a:schemeClr>
                  </a:outerShdw>
                </a:effectLst>
                <a:latin typeface="微軟正黑體" pitchFamily="34" charset="-120"/>
                <a:ea typeface="微軟正黑體" pitchFamily="34" charset="-120"/>
              </a:rPr>
              <a:t>至少</a:t>
            </a:r>
            <a:r>
              <a:rPr lang="en-US" altLang="zh-TW" dirty="0">
                <a:ln w="0"/>
                <a:solidFill>
                  <a:srgbClr val="FF0000"/>
                </a:solidFill>
                <a:effectLst>
                  <a:outerShdw blurRad="38100" dist="19050" dir="2700000" algn="tl" rotWithShape="0">
                    <a:schemeClr val="dk1">
                      <a:alpha val="40000"/>
                    </a:schemeClr>
                  </a:outerShdw>
                </a:effectLst>
                <a:latin typeface="微軟正黑體" pitchFamily="34" charset="-120"/>
                <a:ea typeface="微軟正黑體" pitchFamily="34" charset="-120"/>
              </a:rPr>
              <a:t>20</a:t>
            </a:r>
            <a:r>
              <a:rPr lang="zh-TW" altLang="en-US" dirty="0">
                <a:ln w="0"/>
                <a:solidFill>
                  <a:srgbClr val="FF0000"/>
                </a:solidFill>
                <a:effectLst>
                  <a:outerShdw blurRad="38100" dist="19050" dir="2700000" algn="tl" rotWithShape="0">
                    <a:schemeClr val="dk1">
                      <a:alpha val="40000"/>
                    </a:schemeClr>
                  </a:outerShdw>
                </a:effectLst>
                <a:latin typeface="微軟正黑體" pitchFamily="34" charset="-120"/>
                <a:ea typeface="微軟正黑體" pitchFamily="34" charset="-120"/>
              </a:rPr>
              <a:t>萬張</a:t>
            </a:r>
            <a:endParaRPr lang="en-US" altLang="zh-TW" dirty="0">
              <a:ln w="0"/>
              <a:solidFill>
                <a:srgbClr val="FF0000"/>
              </a:solidFill>
              <a:effectLst>
                <a:outerShdw blurRad="38100" dist="19050" dir="2700000" algn="tl" rotWithShape="0">
                  <a:schemeClr val="dk1">
                    <a:alpha val="40000"/>
                  </a:schemeClr>
                </a:outerShdw>
              </a:effectLst>
              <a:latin typeface="微軟正黑體" pitchFamily="34" charset="-120"/>
              <a:ea typeface="微軟正黑體" pitchFamily="34" charset="-120"/>
            </a:endParaRPr>
          </a:p>
        </p:txBody>
      </p:sp>
      <p:pic>
        <p:nvPicPr>
          <p:cNvPr id="52" name="圖片 51"/>
          <p:cNvPicPr>
            <a:picLocks noChangeAspect="1"/>
          </p:cNvPicPr>
          <p:nvPr/>
        </p:nvPicPr>
        <p:blipFill>
          <a:blip r:embed="rId43"/>
          <a:stretch>
            <a:fillRect/>
          </a:stretch>
        </p:blipFill>
        <p:spPr>
          <a:xfrm>
            <a:off x="5776378" y="5577858"/>
            <a:ext cx="1174642" cy="405897"/>
          </a:xfrm>
          <a:prstGeom prst="rect">
            <a:avLst/>
          </a:prstGeom>
        </p:spPr>
      </p:pic>
      <p:pic>
        <p:nvPicPr>
          <p:cNvPr id="53" name="圖片 52"/>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7069228" y="5355741"/>
            <a:ext cx="999985" cy="966087"/>
          </a:xfrm>
          <a:prstGeom prst="rect">
            <a:avLst/>
          </a:prstGeom>
        </p:spPr>
      </p:pic>
    </p:spTree>
    <p:extLst>
      <p:ext uri="{BB962C8B-B14F-4D97-AF65-F5344CB8AC3E}">
        <p14:creationId xmlns:p14="http://schemas.microsoft.com/office/powerpoint/2010/main" val="1945668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網路營運中心及服務</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6</a:t>
            </a:fld>
            <a:endParaRPr lang="zh-TW" altLang="en-US"/>
          </a:p>
        </p:txBody>
      </p:sp>
      <p:sp>
        <p:nvSpPr>
          <p:cNvPr id="5" name="矩形 4"/>
          <p:cNvSpPr/>
          <p:nvPr/>
        </p:nvSpPr>
        <p:spPr>
          <a:xfrm>
            <a:off x="382588" y="1301751"/>
            <a:ext cx="4572000" cy="1237262"/>
          </a:xfrm>
          <a:prstGeom prst="rect">
            <a:avLst/>
          </a:prstGeom>
        </p:spPr>
        <p:txBody>
          <a:bodyPr>
            <a:spAutoFit/>
          </a:bodyPr>
          <a:lstStyle>
            <a:lvl1pPr marL="342900" indent="-342900">
              <a:defRPr kumimoji="1" sz="1200" b="1">
                <a:solidFill>
                  <a:schemeClr val="tx1"/>
                </a:solidFill>
                <a:latin typeface="Tahoma" charset="0"/>
                <a:ea typeface="新細明體" charset="-120"/>
              </a:defRPr>
            </a:lvl1pPr>
            <a:lvl2pPr>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eaLnBrk="1" hangingPunct="1">
              <a:lnSpc>
                <a:spcPct val="90000"/>
              </a:lnSpc>
              <a:spcBef>
                <a:spcPct val="20000"/>
              </a:spcBef>
              <a:buFont typeface="Arial" charset="0"/>
              <a:buChar char="•"/>
            </a:pPr>
            <a:r>
              <a:rPr kumimoji="0" lang="zh-TW" altLang="en-US" sz="2400" dirty="0">
                <a:solidFill>
                  <a:srgbClr val="C00000"/>
                </a:solidFill>
                <a:latin typeface="微軟正黑體" charset="-120"/>
                <a:ea typeface="微軟正黑體" charset="-120"/>
              </a:rPr>
              <a:t>客戶服務</a:t>
            </a:r>
          </a:p>
          <a:p>
            <a:pPr lvl="1" eaLnBrk="1" hangingPunct="1">
              <a:lnSpc>
                <a:spcPct val="90000"/>
              </a:lnSpc>
              <a:spcBef>
                <a:spcPct val="20000"/>
              </a:spcBef>
              <a:buFont typeface="Arial" charset="0"/>
              <a:buChar char="–"/>
            </a:pPr>
            <a:r>
              <a:rPr kumimoji="0" lang="zh-TW" altLang="en-US" sz="1600" dirty="0">
                <a:solidFill>
                  <a:srgbClr val="404040"/>
                </a:solidFill>
                <a:latin typeface="微軟正黑體" charset="-120"/>
                <a:ea typeface="微軟正黑體" charset="-120"/>
              </a:rPr>
              <a:t>專業客服組織</a:t>
            </a:r>
            <a:endParaRPr kumimoji="0" lang="en-US" altLang="zh-TW" sz="1600" dirty="0">
              <a:solidFill>
                <a:srgbClr val="404040"/>
              </a:solidFill>
              <a:latin typeface="微軟正黑體" charset="-120"/>
              <a:ea typeface="微軟正黑體" charset="-120"/>
            </a:endParaRPr>
          </a:p>
          <a:p>
            <a:pPr lvl="1" eaLnBrk="1" hangingPunct="1">
              <a:lnSpc>
                <a:spcPct val="90000"/>
              </a:lnSpc>
              <a:spcBef>
                <a:spcPct val="20000"/>
              </a:spcBef>
              <a:buFont typeface="Arial" charset="0"/>
              <a:buChar char="–"/>
            </a:pPr>
            <a:r>
              <a:rPr kumimoji="0" lang="en-US" altLang="zh-TW" sz="1600" dirty="0">
                <a:solidFill>
                  <a:srgbClr val="404040"/>
                </a:solidFill>
                <a:latin typeface="微軟正黑體" charset="-120"/>
                <a:ea typeface="微軟正黑體" charset="-120"/>
              </a:rPr>
              <a:t>7x24</a:t>
            </a:r>
            <a:r>
              <a:rPr kumimoji="0" lang="zh-TW" altLang="en-US" sz="1600" dirty="0">
                <a:solidFill>
                  <a:srgbClr val="404040"/>
                </a:solidFill>
                <a:latin typeface="微軟正黑體" charset="-120"/>
                <a:ea typeface="微軟正黑體" charset="-120"/>
              </a:rPr>
              <a:t> 全年</a:t>
            </a:r>
            <a:r>
              <a:rPr kumimoji="0" lang="en-US" altLang="zh-TW" sz="1600" dirty="0">
                <a:solidFill>
                  <a:srgbClr val="404040"/>
                </a:solidFill>
                <a:latin typeface="微軟正黑體" charset="-120"/>
                <a:ea typeface="微軟正黑體" charset="-120"/>
              </a:rPr>
              <a:t>365</a:t>
            </a:r>
            <a:r>
              <a:rPr kumimoji="0" lang="zh-TW" altLang="en-US" sz="1600" dirty="0">
                <a:solidFill>
                  <a:srgbClr val="404040"/>
                </a:solidFill>
                <a:latin typeface="微軟正黑體" charset="-120"/>
                <a:ea typeface="微軟正黑體" charset="-120"/>
              </a:rPr>
              <a:t>天服務</a:t>
            </a:r>
          </a:p>
          <a:p>
            <a:pPr lvl="1" eaLnBrk="1" hangingPunct="1">
              <a:lnSpc>
                <a:spcPct val="90000"/>
              </a:lnSpc>
              <a:spcBef>
                <a:spcPct val="20000"/>
              </a:spcBef>
              <a:buFont typeface="Arial" charset="0"/>
              <a:buChar char="–"/>
            </a:pPr>
            <a:r>
              <a:rPr kumimoji="0" lang="en-US" altLang="zh-TW" sz="1600" dirty="0">
                <a:solidFill>
                  <a:srgbClr val="404040"/>
                </a:solidFill>
                <a:latin typeface="微軟正黑體" charset="-120"/>
                <a:ea typeface="微軟正黑體" charset="-120"/>
              </a:rPr>
              <a:t>0800</a:t>
            </a:r>
            <a:r>
              <a:rPr kumimoji="0" lang="zh-TW" altLang="en-US" sz="1600" dirty="0">
                <a:solidFill>
                  <a:srgbClr val="404040"/>
                </a:solidFill>
                <a:latin typeface="微軟正黑體" charset="-120"/>
                <a:ea typeface="微軟正黑體" charset="-120"/>
              </a:rPr>
              <a:t>免付費電話</a:t>
            </a:r>
          </a:p>
        </p:txBody>
      </p:sp>
      <p:sp>
        <p:nvSpPr>
          <p:cNvPr id="6" name="矩形 5"/>
          <p:cNvSpPr/>
          <p:nvPr/>
        </p:nvSpPr>
        <p:spPr>
          <a:xfrm>
            <a:off x="382588" y="2732088"/>
            <a:ext cx="4572000" cy="1508105"/>
          </a:xfrm>
          <a:prstGeom prst="rect">
            <a:avLst/>
          </a:prstGeom>
        </p:spPr>
        <p:txBody>
          <a:bodyPr>
            <a:spAutoFit/>
          </a:bodyPr>
          <a:lstStyle>
            <a:lvl1pPr marL="342900" indent="-342900">
              <a:defRPr kumimoji="1" sz="1200" b="1">
                <a:solidFill>
                  <a:schemeClr val="tx1"/>
                </a:solidFill>
                <a:latin typeface="Tahoma" charset="0"/>
                <a:ea typeface="新細明體" charset="-120"/>
              </a:defRPr>
            </a:lvl1pPr>
            <a:lvl2pPr>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eaLnBrk="1" hangingPunct="1">
              <a:lnSpc>
                <a:spcPct val="90000"/>
              </a:lnSpc>
              <a:spcBef>
                <a:spcPct val="20000"/>
              </a:spcBef>
              <a:buFont typeface="Arial" charset="0"/>
              <a:buChar char="•"/>
            </a:pPr>
            <a:r>
              <a:rPr kumimoji="0" lang="zh-TW" altLang="en-US" sz="2400" dirty="0">
                <a:solidFill>
                  <a:srgbClr val="C00000"/>
                </a:solidFill>
                <a:latin typeface="微軟正黑體" charset="-120"/>
                <a:ea typeface="微軟正黑體" charset="-120"/>
              </a:rPr>
              <a:t>系統服務</a:t>
            </a:r>
          </a:p>
          <a:p>
            <a:pPr lvl="1">
              <a:lnSpc>
                <a:spcPct val="90000"/>
              </a:lnSpc>
              <a:spcBef>
                <a:spcPct val="20000"/>
              </a:spcBef>
              <a:buFont typeface="Arial" charset="0"/>
              <a:buChar char="–"/>
            </a:pPr>
            <a:r>
              <a:rPr kumimoji="0" lang="en-US" altLang="zh-TW" sz="1600" dirty="0">
                <a:solidFill>
                  <a:srgbClr val="404040"/>
                </a:solidFill>
                <a:latin typeface="微軟正黑體" charset="-120"/>
                <a:ea typeface="微軟正黑體" charset="-120"/>
              </a:rPr>
              <a:t>7x24 B2C/B2B</a:t>
            </a:r>
            <a:r>
              <a:rPr kumimoji="0" lang="zh-TW" altLang="en-US" sz="1600" dirty="0">
                <a:solidFill>
                  <a:srgbClr val="404040"/>
                </a:solidFill>
                <a:latin typeface="微軟正黑體" charset="-120"/>
                <a:ea typeface="微軟正黑體" charset="-120"/>
              </a:rPr>
              <a:t>電子發票作業處理</a:t>
            </a:r>
          </a:p>
          <a:p>
            <a:pPr lvl="1" eaLnBrk="1" hangingPunct="1">
              <a:lnSpc>
                <a:spcPct val="90000"/>
              </a:lnSpc>
              <a:spcBef>
                <a:spcPct val="20000"/>
              </a:spcBef>
              <a:buFont typeface="Arial" charset="0"/>
              <a:buChar char="–"/>
            </a:pPr>
            <a:r>
              <a:rPr kumimoji="0" lang="en-US" altLang="zh-TW" sz="1600" dirty="0">
                <a:solidFill>
                  <a:srgbClr val="404040"/>
                </a:solidFill>
                <a:latin typeface="微軟正黑體" charset="-120"/>
                <a:ea typeface="微軟正黑體" charset="-120"/>
              </a:rPr>
              <a:t>100%</a:t>
            </a:r>
            <a:r>
              <a:rPr kumimoji="0" lang="zh-TW" altLang="en-US" sz="1600" dirty="0">
                <a:solidFill>
                  <a:srgbClr val="404040"/>
                </a:solidFill>
                <a:latin typeface="微軟正黑體" charset="-120"/>
                <a:ea typeface="微軟正黑體" charset="-120"/>
              </a:rPr>
              <a:t>整合大容電腦</a:t>
            </a:r>
            <a:r>
              <a:rPr kumimoji="0" lang="en-US" altLang="zh-TW" sz="1600" dirty="0">
                <a:solidFill>
                  <a:srgbClr val="404040"/>
                </a:solidFill>
                <a:latin typeface="微軟正黑體" charset="-120"/>
                <a:ea typeface="微軟正黑體" charset="-120"/>
              </a:rPr>
              <a:t>DAS</a:t>
            </a:r>
            <a:r>
              <a:rPr kumimoji="0" lang="zh-TW" altLang="en-US" sz="1600" dirty="0">
                <a:solidFill>
                  <a:srgbClr val="404040"/>
                </a:solidFill>
                <a:latin typeface="微軟正黑體" charset="-120"/>
                <a:ea typeface="微軟正黑體" charset="-120"/>
              </a:rPr>
              <a:t>系統</a:t>
            </a:r>
            <a:endParaRPr kumimoji="0" lang="en-US" altLang="zh-TW" sz="1600" dirty="0">
              <a:solidFill>
                <a:srgbClr val="404040"/>
              </a:solidFill>
              <a:latin typeface="微軟正黑體" charset="-120"/>
              <a:ea typeface="微軟正黑體" charset="-120"/>
            </a:endParaRPr>
          </a:p>
          <a:p>
            <a:pPr lvl="1">
              <a:lnSpc>
                <a:spcPct val="90000"/>
              </a:lnSpc>
              <a:spcBef>
                <a:spcPct val="20000"/>
              </a:spcBef>
              <a:buFont typeface="Arial" charset="0"/>
              <a:buChar char="–"/>
            </a:pPr>
            <a:r>
              <a:rPr kumimoji="0" lang="zh-TW" altLang="en-US" sz="1600" dirty="0">
                <a:solidFill>
                  <a:srgbClr val="404040"/>
                </a:solidFill>
                <a:latin typeface="微軟正黑體" charset="-120"/>
                <a:ea typeface="微軟正黑體" charset="-120"/>
              </a:rPr>
              <a:t>提供瀏覽器查詢及操作介面</a:t>
            </a:r>
          </a:p>
          <a:p>
            <a:pPr lvl="1" eaLnBrk="1" hangingPunct="1">
              <a:lnSpc>
                <a:spcPct val="90000"/>
              </a:lnSpc>
              <a:spcBef>
                <a:spcPct val="20000"/>
              </a:spcBef>
              <a:buFont typeface="Arial" charset="0"/>
              <a:buChar char="–"/>
            </a:pPr>
            <a:r>
              <a:rPr kumimoji="0" lang="zh-TW" altLang="en-US" sz="1600" dirty="0">
                <a:solidFill>
                  <a:srgbClr val="404040"/>
                </a:solidFill>
                <a:latin typeface="微軟正黑體" charset="-120"/>
                <a:ea typeface="微軟正黑體" charset="-120"/>
              </a:rPr>
              <a:t>串接汎宇其他加值服務</a:t>
            </a:r>
            <a:endParaRPr kumimoji="0" lang="en-US" altLang="zh-TW" sz="1600" dirty="0">
              <a:solidFill>
                <a:srgbClr val="404040"/>
              </a:solidFill>
              <a:latin typeface="微軟正黑體" charset="-120"/>
              <a:ea typeface="微軟正黑體" charset="-120"/>
            </a:endParaRPr>
          </a:p>
        </p:txBody>
      </p:sp>
      <p:sp>
        <p:nvSpPr>
          <p:cNvPr id="7" name="矩形 6"/>
          <p:cNvSpPr/>
          <p:nvPr/>
        </p:nvSpPr>
        <p:spPr>
          <a:xfrm>
            <a:off x="382588" y="4440239"/>
            <a:ext cx="4572000" cy="966418"/>
          </a:xfrm>
          <a:prstGeom prst="rect">
            <a:avLst/>
          </a:prstGeom>
        </p:spPr>
        <p:txBody>
          <a:bodyPr>
            <a:spAutoFit/>
          </a:bodyPr>
          <a:lstStyle>
            <a:lvl1pPr marL="342900" indent="-342900">
              <a:defRPr kumimoji="1" sz="1200" b="1">
                <a:solidFill>
                  <a:schemeClr val="tx1"/>
                </a:solidFill>
                <a:latin typeface="Tahoma" charset="0"/>
                <a:ea typeface="新細明體" charset="-120"/>
              </a:defRPr>
            </a:lvl1pPr>
            <a:lvl2pPr>
              <a:defRPr kumimoji="1" sz="1200" b="1">
                <a:solidFill>
                  <a:schemeClr val="tx1"/>
                </a:solidFill>
                <a:latin typeface="Tahoma" charset="0"/>
                <a:ea typeface="新細明體" charset="-120"/>
              </a:defRPr>
            </a:lvl2pPr>
            <a:lvl3pPr marL="1143000" indent="-228600">
              <a:defRPr kumimoji="1" sz="1200" b="1">
                <a:solidFill>
                  <a:schemeClr val="tx1"/>
                </a:solidFill>
                <a:latin typeface="Tahoma" charset="0"/>
                <a:ea typeface="新細明體" charset="-120"/>
              </a:defRPr>
            </a:lvl3pPr>
            <a:lvl4pPr marL="1600200" indent="-228600">
              <a:defRPr kumimoji="1" sz="1200" b="1">
                <a:solidFill>
                  <a:schemeClr val="tx1"/>
                </a:solidFill>
                <a:latin typeface="Tahoma" charset="0"/>
                <a:ea typeface="新細明體" charset="-120"/>
              </a:defRPr>
            </a:lvl4pPr>
            <a:lvl5pPr marL="2057400" indent="-228600">
              <a:defRPr kumimoji="1" sz="1200" b="1">
                <a:solidFill>
                  <a:schemeClr val="tx1"/>
                </a:solidFill>
                <a:latin typeface="Tahoma" charset="0"/>
                <a:ea typeface="新細明體" charset="-120"/>
              </a:defRPr>
            </a:lvl5pPr>
            <a:lvl6pPr marL="2514600" indent="-228600" eaLnBrk="0" fontAlgn="base" hangingPunct="0">
              <a:spcBef>
                <a:spcPct val="0"/>
              </a:spcBef>
              <a:spcAft>
                <a:spcPct val="0"/>
              </a:spcAft>
              <a:defRPr kumimoji="1" sz="1200" b="1">
                <a:solidFill>
                  <a:schemeClr val="tx1"/>
                </a:solidFill>
                <a:latin typeface="Tahoma" charset="0"/>
                <a:ea typeface="新細明體" charset="-120"/>
              </a:defRPr>
            </a:lvl6pPr>
            <a:lvl7pPr marL="2971800" indent="-228600" eaLnBrk="0" fontAlgn="base" hangingPunct="0">
              <a:spcBef>
                <a:spcPct val="0"/>
              </a:spcBef>
              <a:spcAft>
                <a:spcPct val="0"/>
              </a:spcAft>
              <a:defRPr kumimoji="1" sz="1200" b="1">
                <a:solidFill>
                  <a:schemeClr val="tx1"/>
                </a:solidFill>
                <a:latin typeface="Tahoma" charset="0"/>
                <a:ea typeface="新細明體" charset="-120"/>
              </a:defRPr>
            </a:lvl7pPr>
            <a:lvl8pPr marL="3429000" indent="-228600" eaLnBrk="0" fontAlgn="base" hangingPunct="0">
              <a:spcBef>
                <a:spcPct val="0"/>
              </a:spcBef>
              <a:spcAft>
                <a:spcPct val="0"/>
              </a:spcAft>
              <a:defRPr kumimoji="1" sz="1200" b="1">
                <a:solidFill>
                  <a:schemeClr val="tx1"/>
                </a:solidFill>
                <a:latin typeface="Tahoma" charset="0"/>
                <a:ea typeface="新細明體" charset="-120"/>
              </a:defRPr>
            </a:lvl8pPr>
            <a:lvl9pPr marL="3886200" indent="-228600" eaLnBrk="0" fontAlgn="base" hangingPunct="0">
              <a:spcBef>
                <a:spcPct val="0"/>
              </a:spcBef>
              <a:spcAft>
                <a:spcPct val="0"/>
              </a:spcAft>
              <a:defRPr kumimoji="1" sz="1200" b="1">
                <a:solidFill>
                  <a:schemeClr val="tx1"/>
                </a:solidFill>
                <a:latin typeface="Tahoma" charset="0"/>
                <a:ea typeface="新細明體" charset="-120"/>
              </a:defRPr>
            </a:lvl9pPr>
          </a:lstStyle>
          <a:p>
            <a:pPr eaLnBrk="1" hangingPunct="1">
              <a:lnSpc>
                <a:spcPct val="90000"/>
              </a:lnSpc>
              <a:buFont typeface="Arial" charset="0"/>
              <a:buChar char="•"/>
            </a:pPr>
            <a:r>
              <a:rPr kumimoji="0" lang="zh-TW" altLang="en-US" sz="2400" dirty="0">
                <a:solidFill>
                  <a:srgbClr val="C00000"/>
                </a:solidFill>
                <a:latin typeface="微軟正黑體" charset="-120"/>
                <a:ea typeface="微軟正黑體" charset="-120"/>
              </a:rPr>
              <a:t>系統備援</a:t>
            </a:r>
            <a:endParaRPr kumimoji="0" lang="zh-TW" altLang="en-US" sz="1400" dirty="0">
              <a:solidFill>
                <a:srgbClr val="C00000"/>
              </a:solidFill>
              <a:latin typeface="微軟正黑體" charset="-120"/>
              <a:ea typeface="微軟正黑體" charset="-120"/>
            </a:endParaRPr>
          </a:p>
          <a:p>
            <a:pPr lvl="1" eaLnBrk="1" hangingPunct="1">
              <a:lnSpc>
                <a:spcPct val="90000"/>
              </a:lnSpc>
              <a:spcBef>
                <a:spcPct val="20000"/>
              </a:spcBef>
              <a:buFont typeface="Arial" charset="0"/>
              <a:buChar char="–"/>
            </a:pPr>
            <a:r>
              <a:rPr kumimoji="0" lang="zh-TW" altLang="en-US" sz="1600" dirty="0">
                <a:solidFill>
                  <a:srgbClr val="404040"/>
                </a:solidFill>
                <a:latin typeface="微軟正黑體" charset="-120"/>
                <a:ea typeface="微軟正黑體" charset="-120"/>
              </a:rPr>
              <a:t>雙主機備援，全年不停機</a:t>
            </a:r>
          </a:p>
          <a:p>
            <a:pPr lvl="1" eaLnBrk="1" hangingPunct="1">
              <a:lnSpc>
                <a:spcPct val="90000"/>
              </a:lnSpc>
              <a:spcBef>
                <a:spcPct val="20000"/>
              </a:spcBef>
              <a:buFont typeface="Arial" charset="0"/>
              <a:buChar char="–"/>
            </a:pPr>
            <a:r>
              <a:rPr kumimoji="0" lang="zh-TW" altLang="en-US" sz="1600" dirty="0">
                <a:solidFill>
                  <a:srgbClr val="404040"/>
                </a:solidFill>
                <a:latin typeface="微軟正黑體" charset="-120"/>
                <a:ea typeface="微軟正黑體" charset="-120"/>
              </a:rPr>
              <a:t>機房異地備援</a:t>
            </a:r>
            <a:r>
              <a:rPr kumimoji="0" lang="en-US" altLang="zh-TW" sz="1600" dirty="0">
                <a:solidFill>
                  <a:srgbClr val="404040"/>
                </a:solidFill>
                <a:latin typeface="微軟正黑體" charset="-120"/>
                <a:ea typeface="微軟正黑體" charset="-120"/>
              </a:rPr>
              <a:t>(</a:t>
            </a:r>
            <a:r>
              <a:rPr kumimoji="0" lang="zh-TW" altLang="en-US" sz="1600" dirty="0">
                <a:solidFill>
                  <a:srgbClr val="404040"/>
                </a:solidFill>
                <a:latin typeface="微軟正黑體" charset="-120"/>
                <a:ea typeface="微軟正黑體" charset="-120"/>
              </a:rPr>
              <a:t>龍潭</a:t>
            </a:r>
            <a:r>
              <a:rPr kumimoji="0" lang="en-US" altLang="zh-TW" sz="1600" dirty="0">
                <a:solidFill>
                  <a:srgbClr val="404040"/>
                </a:solidFill>
                <a:latin typeface="微軟正黑體" charset="-120"/>
                <a:ea typeface="微軟正黑體" charset="-120"/>
              </a:rPr>
              <a:t>)</a:t>
            </a:r>
          </a:p>
        </p:txBody>
      </p:sp>
      <p:pic>
        <p:nvPicPr>
          <p:cNvPr id="8" name="圖片 6" descr="ISO-27001- Logo-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1143" y="4700790"/>
            <a:ext cx="2301579" cy="1309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圖片 7" descr="ISO-27001- Logo-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2722" y="4713253"/>
            <a:ext cx="2275424" cy="1282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382589" y="5580063"/>
            <a:ext cx="7178675" cy="830997"/>
          </a:xfrm>
          <a:prstGeom prst="rect">
            <a:avLst/>
          </a:prstGeom>
        </p:spPr>
        <p:txBody>
          <a:bodyPr>
            <a:spAutoFit/>
          </a:bodyPr>
          <a:lstStyle/>
          <a:p>
            <a:pPr marL="342898" indent="-342898">
              <a:lnSpc>
                <a:spcPct val="90000"/>
              </a:lnSpc>
              <a:spcBef>
                <a:spcPct val="20000"/>
              </a:spcBef>
              <a:buFont typeface="Arial" pitchFamily="34" charset="0"/>
              <a:buChar char="•"/>
              <a:defRPr/>
            </a:pPr>
            <a:r>
              <a:rPr lang="zh-TW" altLang="en-US" sz="2400" dirty="0">
                <a:solidFill>
                  <a:srgbClr val="C00000"/>
                </a:solidFill>
                <a:latin typeface="微軟正黑體" pitchFamily="34" charset="-120"/>
                <a:ea typeface="微軟正黑體" pitchFamily="34" charset="-120"/>
              </a:rPr>
              <a:t>通關資安雙認証：</a:t>
            </a:r>
            <a:endParaRPr lang="en-US" altLang="zh-TW" sz="2400" dirty="0">
              <a:solidFill>
                <a:srgbClr val="C00000"/>
              </a:solidFill>
              <a:latin typeface="微軟正黑體" pitchFamily="34" charset="-120"/>
              <a:ea typeface="微軟正黑體" pitchFamily="34" charset="-120"/>
            </a:endParaRPr>
          </a:p>
          <a:p>
            <a:pPr eaLnBrk="1" hangingPunct="1">
              <a:lnSpc>
                <a:spcPct val="90000"/>
              </a:lnSpc>
              <a:spcBef>
                <a:spcPct val="20000"/>
              </a:spcBef>
              <a:defRPr/>
            </a:pPr>
            <a:r>
              <a:rPr lang="zh-TW" altLang="en-US" sz="2400" dirty="0">
                <a:solidFill>
                  <a:srgbClr val="E6AF00"/>
                </a:solidFill>
                <a:effectLst>
                  <a:outerShdw blurRad="38100" dist="38100" dir="2700000" algn="tl">
                    <a:srgbClr val="000000">
                      <a:alpha val="43137"/>
                    </a:srgbClr>
                  </a:outerShdw>
                </a:effectLst>
                <a:latin typeface="微軟正黑體" pitchFamily="34" charset="-120"/>
                <a:ea typeface="微軟正黑體" pitchFamily="34" charset="-120"/>
              </a:rPr>
              <a:t>　</a:t>
            </a:r>
            <a:r>
              <a:rPr lang="en-US" altLang="zh-TW" sz="2400" dirty="0">
                <a:solidFill>
                  <a:srgbClr val="E6AF00"/>
                </a:solidFill>
                <a:effectLst>
                  <a:outerShdw blurRad="38100" dist="38100" dir="2700000" algn="tl">
                    <a:srgbClr val="000000">
                      <a:alpha val="43137"/>
                    </a:srgbClr>
                  </a:outerShdw>
                </a:effectLst>
                <a:latin typeface="微軟正黑體" pitchFamily="34" charset="-120"/>
                <a:ea typeface="微軟正黑體" pitchFamily="34" charset="-120"/>
              </a:rPr>
              <a:t>ISO 27001</a:t>
            </a:r>
            <a:r>
              <a:rPr lang="zh-TW" altLang="en-US" sz="2400" dirty="0">
                <a:solidFill>
                  <a:srgbClr val="E6AF00"/>
                </a:solidFill>
                <a:effectLst>
                  <a:outerShdw blurRad="38100" dist="38100" dir="2700000" algn="tl">
                    <a:srgbClr val="000000">
                      <a:alpha val="43137"/>
                    </a:srgbClr>
                  </a:outerShdw>
                </a:effectLst>
                <a:latin typeface="微軟正黑體" pitchFamily="34" charset="-120"/>
                <a:ea typeface="微軟正黑體" pitchFamily="34" charset="-120"/>
              </a:rPr>
              <a:t>、</a:t>
            </a:r>
            <a:r>
              <a:rPr lang="en-US" altLang="zh-TW" sz="2400" dirty="0">
                <a:solidFill>
                  <a:srgbClr val="E6AF00"/>
                </a:solidFill>
                <a:effectLst>
                  <a:outerShdw blurRad="38100" dist="38100" dir="2700000" algn="tl">
                    <a:srgbClr val="000000">
                      <a:alpha val="43137"/>
                    </a:srgbClr>
                  </a:outerShdw>
                </a:effectLst>
                <a:latin typeface="微軟正黑體" pitchFamily="34" charset="-120"/>
                <a:ea typeface="微軟正黑體" pitchFamily="34" charset="-120"/>
              </a:rPr>
              <a:t>CNS17800</a:t>
            </a:r>
          </a:p>
        </p:txBody>
      </p:sp>
      <p:pic>
        <p:nvPicPr>
          <p:cNvPr id="11" name="Picture 5" descr="commandCent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780" y="337776"/>
            <a:ext cx="6183558" cy="4789244"/>
          </a:xfrm>
          <a:prstGeom prst="rect">
            <a:avLst/>
          </a:prstGeom>
          <a:ln>
            <a:noFill/>
          </a:ln>
          <a:effectLst>
            <a:softEdge rad="112500"/>
          </a:effectLst>
          <a:extLst/>
        </p:spPr>
      </p:pic>
    </p:spTree>
    <p:extLst>
      <p:ext uri="{BB962C8B-B14F-4D97-AF65-F5344CB8AC3E}">
        <p14:creationId xmlns:p14="http://schemas.microsoft.com/office/powerpoint/2010/main" val="1046202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r>
              <a:rPr lang="zh-TW" altLang="en-US" dirty="0"/>
              <a:t>簡報大綱</a:t>
            </a:r>
          </a:p>
        </p:txBody>
      </p:sp>
      <p:graphicFrame>
        <p:nvGraphicFramePr>
          <p:cNvPr id="9" name="資料庫圖表 8"/>
          <p:cNvGraphicFramePr/>
          <p:nvPr>
            <p:extLst/>
          </p:nvPr>
        </p:nvGraphicFramePr>
        <p:xfrm>
          <a:off x="720090" y="882129"/>
          <a:ext cx="7783830" cy="5378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投影片編號版面配置區 1"/>
          <p:cNvSpPr>
            <a:spLocks noGrp="1"/>
          </p:cNvSpPr>
          <p:nvPr>
            <p:ph type="sldNum" sz="quarter" idx="12"/>
          </p:nvPr>
        </p:nvSpPr>
        <p:spPr/>
        <p:txBody>
          <a:bodyPr/>
          <a:lstStyle/>
          <a:p>
            <a:fld id="{47CB983B-6025-4326-BDBF-6C0B3C7337A8}" type="slidenum">
              <a:rPr lang="zh-TW" altLang="en-US" smtClean="0"/>
              <a:t>7</a:t>
            </a:fld>
            <a:endParaRPr lang="zh-TW" altLang="en-US"/>
          </a:p>
        </p:txBody>
      </p:sp>
      <p:sp>
        <p:nvSpPr>
          <p:cNvPr id="3" name="圓角矩形 2"/>
          <p:cNvSpPr/>
          <p:nvPr/>
        </p:nvSpPr>
        <p:spPr>
          <a:xfrm>
            <a:off x="508635" y="1908391"/>
            <a:ext cx="8206740" cy="11087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8204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電子發票雲介紹</a:t>
            </a:r>
          </a:p>
        </p:txBody>
      </p:sp>
      <p:sp>
        <p:nvSpPr>
          <p:cNvPr id="3" name="內容版面配置區 2"/>
          <p:cNvSpPr>
            <a:spLocks noGrp="1"/>
          </p:cNvSpPr>
          <p:nvPr>
            <p:ph idx="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8</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14" y="965973"/>
            <a:ext cx="8612107" cy="5457976"/>
          </a:xfrm>
          <a:prstGeom prst="rect">
            <a:avLst/>
          </a:prstGeom>
        </p:spPr>
      </p:pic>
    </p:spTree>
    <p:extLst>
      <p:ext uri="{BB962C8B-B14F-4D97-AF65-F5344CB8AC3E}">
        <p14:creationId xmlns:p14="http://schemas.microsoft.com/office/powerpoint/2010/main" val="158921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電子發票說明</a:t>
            </a:r>
          </a:p>
        </p:txBody>
      </p:sp>
      <p:sp>
        <p:nvSpPr>
          <p:cNvPr id="4" name="投影片編號版面配置區 3"/>
          <p:cNvSpPr>
            <a:spLocks noGrp="1"/>
          </p:cNvSpPr>
          <p:nvPr>
            <p:ph type="sldNum" sz="quarter" idx="12"/>
          </p:nvPr>
        </p:nvSpPr>
        <p:spPr/>
        <p:txBody>
          <a:bodyPr/>
          <a:lstStyle/>
          <a:p>
            <a:fld id="{47CB983B-6025-4326-BDBF-6C0B3C7337A8}" type="slidenum">
              <a:rPr lang="zh-TW" altLang="en-US" smtClean="0"/>
              <a:t>9</a:t>
            </a:fld>
            <a:endParaRPr lang="zh-TW" altLang="en-US"/>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1323" y="965200"/>
            <a:ext cx="6917553" cy="5211763"/>
          </a:xfrm>
          <a:prstGeom prst="rect">
            <a:avLst/>
          </a:prstGeom>
        </p:spPr>
      </p:pic>
    </p:spTree>
    <p:extLst>
      <p:ext uri="{BB962C8B-B14F-4D97-AF65-F5344CB8AC3E}">
        <p14:creationId xmlns:p14="http://schemas.microsoft.com/office/powerpoint/2010/main" val="15882322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1108141239"/>
  <p:tag name="MH_LIBRARY" val="GRAPHIC"/>
  <p:tag name="MH_ORDER" val="Freeform 2"/>
</p:tagLst>
</file>

<file path=ppt/tags/tag2.xml><?xml version="1.0" encoding="utf-8"?>
<p:tagLst xmlns:a="http://schemas.openxmlformats.org/drawingml/2006/main" xmlns:r="http://schemas.openxmlformats.org/officeDocument/2006/relationships" xmlns:p="http://schemas.openxmlformats.org/presentationml/2006/main">
  <p:tag name="MH" val="20151108141239"/>
  <p:tag name="MH_LIBRARY" val="GRAPHIC"/>
  <p:tag name="MH_ORDER" val="Freeform 3"/>
</p:tagLst>
</file>

<file path=ppt/tags/tag3.xml><?xml version="1.0" encoding="utf-8"?>
<p:tagLst xmlns:a="http://schemas.openxmlformats.org/drawingml/2006/main" xmlns:r="http://schemas.openxmlformats.org/officeDocument/2006/relationships" xmlns:p="http://schemas.openxmlformats.org/presentationml/2006/main">
  <p:tag name="MH" val="20151108141239"/>
  <p:tag name="MH_LIBRARY" val="GRAPHIC"/>
  <p:tag name="MH_ORDER" val="Freeform 4"/>
</p:tagLst>
</file>

<file path=ppt/tags/tag4.xml><?xml version="1.0" encoding="utf-8"?>
<p:tagLst xmlns:a="http://schemas.openxmlformats.org/drawingml/2006/main" xmlns:r="http://schemas.openxmlformats.org/officeDocument/2006/relationships" xmlns:p="http://schemas.openxmlformats.org/presentationml/2006/main">
  <p:tag name="MH" val="20151108141239"/>
  <p:tag name="MH_LIBRARY" val="GRAPHIC"/>
  <p:tag name="MH_ORDER" val="文本框 5"/>
</p:tagLst>
</file>

<file path=ppt/theme/theme1.xml><?xml version="1.0" encoding="utf-8"?>
<a:theme xmlns:a="http://schemas.openxmlformats.org/drawingml/2006/main" name="Office 佈景主題">
  <a:themeElements>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23363</TotalTime>
  <Words>1572</Words>
  <Application>Microsoft Office PowerPoint</Application>
  <PresentationFormat>如螢幕大小 (4:3)</PresentationFormat>
  <Paragraphs>302</Paragraphs>
  <Slides>42</Slides>
  <Notes>7</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42</vt:i4>
      </vt:variant>
    </vt:vector>
  </HeadingPairs>
  <TitlesOfParts>
    <vt:vector size="54" baseType="lpstr">
      <vt:lpstr>黑体</vt:lpstr>
      <vt:lpstr>幼圆</vt:lpstr>
      <vt:lpstr>Yuanti TC</vt:lpstr>
      <vt:lpstr>微軟正黑體</vt:lpstr>
      <vt:lpstr>新細明體</vt:lpstr>
      <vt:lpstr>標楷體</vt:lpstr>
      <vt:lpstr>Arial</vt:lpstr>
      <vt:lpstr>Bodoni MT Black</vt:lpstr>
      <vt:lpstr>Calibri</vt:lpstr>
      <vt:lpstr>Times New Roman</vt:lpstr>
      <vt:lpstr>Wingdings</vt:lpstr>
      <vt:lpstr>Office 佈景主題</vt:lpstr>
      <vt:lpstr>PowerPoint 簡報</vt:lpstr>
      <vt:lpstr>簡報大綱</vt:lpstr>
      <vt:lpstr>公司簡介</vt:lpstr>
      <vt:lpstr>汎宇電子發票加值中心資格  </vt:lpstr>
      <vt:lpstr>合作客戶</vt:lpstr>
      <vt:lpstr>網路營運中心及服務</vt:lpstr>
      <vt:lpstr>簡報大綱</vt:lpstr>
      <vt:lpstr>電子發票雲介紹</vt:lpstr>
      <vt:lpstr>電子發票說明</vt:lpstr>
      <vt:lpstr>強制使用電子發票相關規定</vt:lpstr>
      <vt:lpstr>大容與汎宇整合後之電子發票作業流程</vt:lpstr>
      <vt:lpstr>營業人導入電子發票奬勵</vt:lpstr>
      <vt:lpstr>營業人導入電子發票奬勵</vt:lpstr>
      <vt:lpstr>營業人導入電子發票奬勵</vt:lpstr>
      <vt:lpstr>營業人導入電子發票奬勵</vt:lpstr>
      <vt:lpstr>營業人申請流程</vt:lpstr>
      <vt:lpstr>電子發票樣張</vt:lpstr>
      <vt:lpstr>簡報大綱</vt:lpstr>
      <vt:lpstr>電子發票配號檔自動匯入功能</vt:lpstr>
      <vt:lpstr>電子發票自動傳送/通知處理功能</vt:lpstr>
      <vt:lpstr>電子發票空白號碼自動申報功能</vt:lpstr>
      <vt:lpstr>電子發票配號檔自動匯入功能</vt:lpstr>
      <vt:lpstr>電子發票整合平台</vt:lpstr>
      <vt:lpstr>大潤發電子發票管理系統</vt:lpstr>
      <vt:lpstr>汎宇電子發票作業防錯／監控處理</vt:lpstr>
      <vt:lpstr>簡報大綱</vt:lpstr>
      <vt:lpstr>電子發票服務及丁種字軌申請流程B2B</vt:lpstr>
      <vt:lpstr>電子發票服務及丁種字軌申請流程B2C+B2B</vt:lpstr>
      <vt:lpstr>電子發票整合平台帳號申請與授權</vt:lpstr>
      <vt:lpstr>電子發票線上申請-輸入公司基本資料</vt:lpstr>
      <vt:lpstr>電子發票線上申請-申請發票字軌號碼</vt:lpstr>
      <vt:lpstr>電子發票線上申請-確認申請資料</vt:lpstr>
      <vt:lpstr>電子發票線上申請-印出紙本並郵寄文件</vt:lpstr>
      <vt:lpstr>申請文件下載紙本用印</vt:lpstr>
      <vt:lpstr>電子發票營運中心字軌配號通知範例</vt:lpstr>
      <vt:lpstr>B2B買方收受電子發票email通知內容</vt:lpstr>
      <vt:lpstr>買方收受電子發票回覆網頁</vt:lpstr>
      <vt:lpstr>B2B發票樣張</vt:lpstr>
      <vt:lpstr>B2B折讓單樣張</vt:lpstr>
      <vt:lpstr>B2C發票通知email內容</vt:lpstr>
      <vt:lpstr>簡報大綱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thewangs</dc:creator>
  <cp:lastModifiedBy>dazone</cp:lastModifiedBy>
  <cp:revision>346</cp:revision>
  <cp:lastPrinted>2017-02-14T05:39:14Z</cp:lastPrinted>
  <dcterms:created xsi:type="dcterms:W3CDTF">2015-12-15T15:53:53Z</dcterms:created>
  <dcterms:modified xsi:type="dcterms:W3CDTF">2017-04-24T09:57:42Z</dcterms:modified>
</cp:coreProperties>
</file>